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Lexend Deca" panose="020B0604020202020204" charset="0"/>
      <p:regular r:id="rId34"/>
    </p:embeddedFont>
    <p:embeddedFont>
      <p:font typeface="Open Sans Bold" panose="020B0604020202020204" charset="0"/>
      <p:regular r:id="rId35"/>
    </p:embeddedFont>
    <p:embeddedFont>
      <p:font typeface="Rajdhani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Herkese Merhabalar,</a:t>
            </a:r>
          </a:p>
          <a:p>
            <a:r>
              <a:rPr lang="en-US"/>
              <a:t>Ben Erhan Alasar.</a:t>
            </a:r>
          </a:p>
          <a:p>
            <a:r>
              <a:rPr lang="en-US"/>
              <a:t>Kodlasam Programlama Akademisi ile Veri Analistliği Eğitimi kapsamında SQL Case Projemizin çıktılarını değerlendiriyor olacağız. Projemizin konusu Brezilya'da online bir alışveriş sitesi olan Olist'in 2017-2018 yıllarındakini verilerini analiz etmek olacak.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Siparişlerin kategorik dağılımına bakacak olursak önce çıkan kategoriler bed_bath_table ve health_beauty (yani sağlık ve güzellik ürünleri) olduğu görülüyor. Burada bed_bath_table kategorisine bir parantez açmak istiyorum. Bu kategori aslında bir şirketi temsil ediyor. Türkiye'deki madame coco, English home benzeri ürünler satan bir şirket. Bu kategori ile birlikte yansıda gördüğünüz diğer kategoriler de sıralaması farklı olsa da özel günlerdeki dağılımlara baktığımızda karşımıza çıkacaklar.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Slaytta 24 Kasım 2017 günü Black Friday kampanyasında öne çıkan kategorileri görmektesiniz. Elimizde 2018 yılındaki Black Friday kampanyasına ilişkin karşılaştırmalı veriler olmasa da 2017 Kasım ayında gerçekleşen yüksek sipariş sayılarının sebebi olarak Black Friday kampanyasını gördüğümüzden,bu günde öne çıkan kategorilere göz atmak istedik. </a:t>
            </a:r>
          </a:p>
          <a:p>
            <a:r>
              <a:rPr lang="en-US"/>
              <a:t>Grafikten de anlaşılacağı üzere bir önceki yansıda da bahsettiğimiz bed_bath_table kategorisi en yakın rakibinin neredeyse iki katı kadar sipariş sayısına ulaşmış durumda. Diğer öne çıkan kategoriler ise furniture_decor(mobilya dekorasyon), garden_tools(bahçe aletleri), health_beauty(sağlık ve güzellik) olarak göze çarpıyor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Önemli günlerden biri de 14 Şubat Sevgililer günü. Bu gün için verilen siparişleri incelemek adına 07 Şubattan itibaren verilen siparişleri dikkate aldık.Slaytta 2017 ve 2018 yıllarında önce çıkan kategorileri karşılarştırmalı olarak inceleyecek olursak, Bed_Bath_Table yani (Ev tekstil ve dekorasyon) Computer_accessories (bilgisayar aksesuarları) ve watches_gifts(saat ve hediyelik) kategorilirinin kayda değer bir artış gösterdiği görülüyor. Bunun nedeni 2018 yılında bu kategorilere yönelik kampanyalar yapılmış olması olabilir. Diğer yandan geride kalan kategorilerde önemli bir artış ya da azalış söz konusu değil.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2018 Yılbaşına baktığımızda öne çıkan kategorilerde yine bir numaralı bed_bath_Table markasının ürünleri başı çekerken health_beauty ve sports_leisure kategorilerindeki ürünler de yine tercih edilen ürünler arasında dikkat çekiyor.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fazla sipariş hangi günde veriliyor diye baktığımızda ise pazartesi başta olmak üzere hafta başında verilen siparişler hafta ortası ve sonuna göre çok daha fazla. Pazartesi günü verilen siparişler Cumartesi günü verilen siparişlerden yaklaşık %48 daha fazla. Hafta başında insanları alışverişe teşvik eden kampanyalar pazartesileri yapılan yüksek satışların nedeni olabilir. Bununla birlikte Brezilya halkının haftasonu online alışverişe yönelmediği de söylenebilir.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Ayın hangi günü ya da günlerinde daha çok satış yapılıyor diye baktığımızda ise ilk 3 hafta boyunca 3000-3500 bandında dalgalanan sipariş sayılarının ayın 24'ünde 3900'e yakın bir rakam ile zirve yaptıktan sonra düşüşe geçtiği görülüyor. Özelikle ayın son 3 günü sipariş sayılarında ciddi bir düşüş var. Bunun nedeni Brezilyada maaşların ayın 1'inde ya da ilk haftasında hesaplara yatırılıyor olması olabilir. Ay sonuna doğru hesaplarındaki bakiye azalan insanlar online alışverişe yönelmiyor olabilirler. Ayın 24'ünde görülen zirve ise Kasım 2017 Black Friday kampanyasındaki tek seferlik yüksek sipariş sayısı olabilir.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Müşteri Analizimizde kısaca en çok alışveriş yapılan bölgeleri inceliyor olacağız.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Burada analizimizi yaparken müşterilerin birden fazla şehirden sipariş verebileceğinden hareketle, bir müşterinin en çok sipariş verdiği şehri o müşterinin şehri olarak seçerek yaptık. Eğer bir müşteri birden fazla şehirde en çok siparişi vermiş ise son sipariş verdiği şehri o müşterinin şehri olarak belirledik. Şimdi grafiğimize  bakacak olursak En çok sipariş verilen şehirler tahmin edileceği gibi nüfusun en kalabalık olduğu şehirlerdir. Özellikle Sao Paulo ve Rio de Janeiro Brezilya’da nüfusun en kalabalık olduğu ilk iki şehir ve sipariş sayıları da nüfusları ile doğru orantılı. Geri kalan bölgelerde de durum çok farklı değil.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Satıcı Analizimizde ise</a:t>
            </a:r>
          </a:p>
          <a:p>
            <a:r>
              <a:rPr lang="en-US"/>
              <a:t>Siparişleri Hızlı Teslim Etmek ile Sipariş sayısı arasındaki korelasyonu ve Daha fazla kategoride satış yapmanın sipariş sayısına etkisini değerelendiriyor olacağız.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Herhangi bir filtrelemeye tabi tutmadan sadece sipariş teslimat süresine baktığımızda en hızlı şekilde teslimat yapan satıcıların sadece 1 teslimat yaptıkları, dolayısıyla satış yapmaya yeni başladıkları anlaşılıyor. Bu çok anlamlı bir veri olmadığından bir filtreleme işlemi yapalım.</a:t>
            </a:r>
          </a:p>
          <a:p>
            <a:endParaRPr lang="en-US"/>
          </a:p>
          <a:p>
            <a:r>
              <a:rPr lang="en-US"/>
              <a:t>Sıradaki slayta geç.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Değerlendirmelerimizi 5 ana başlık altında yapıyor olacağız. Nedir o ana başlıklar:</a:t>
            </a:r>
          </a:p>
          <a:p>
            <a:r>
              <a:rPr lang="en-US"/>
              <a:t>İlk olarak  sipariş analizi ikinci olarak ise müşteri analizine bakıyor olacağız.Değerlendirmelerimize  Satıcı Analizi ile devam edip Ödeme Analizi ile birlikte OLIST veri seti ile ilgili analiz ve değerlendirmelerimizi tamamlamış olacağız.</a:t>
            </a:r>
          </a:p>
          <a:p>
            <a:r>
              <a:rPr lang="en-US"/>
              <a:t>Son olarak İngilterede faaliyet gösteren bir perakende satış şirketinin verileri üzerinden RFM analizi yaparak sunumumuzu sonlandıracağız.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bu yansıda ise şu ana kadar satıcı başına ortalama sipariş sayısından daha fazla satış yapmış satıcılar arasından siparişlerini en hızlı şekilde teslim eden ilk 5  satıcı bilgilerini görüyorsunuz. Sonuçlara baktığımızda bu satıcıların kendilerine gelen siparişleri 5-6 gün içerisinde teslim ettikleri ve yüksek review score'una sahip oldukları görülüyor. Fakat yüksek bir korelasyon olduğu söylenemez zira burada sadece en hızlı sipariş teslim eden satıcıları görüyorsunuz. Satıcıların tamamı incelendiğinde siparişlerini daha yavaş teslim ettiği halde daha fazla siparişe daha yüksek puana ve daha fazla yorum sayısına ulaşan satıcılar olduğu görülecektir.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Daha fazla kategoride satış yapmak ile sipariş sayısı arasındaki korelasyona baktığımızda yüksek kategori sayısına sahip bazı satıcılarda yüksek siparişler görülse de düşük kategori sayısına rağmen yüksek sipariş sayılarına ulaşan satıcılar da mevcuttur.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Ödeme Analizi Kapsamında </a:t>
            </a:r>
          </a:p>
          <a:p>
            <a:r>
              <a:rPr lang="en-US"/>
              <a:t>Bölgelere Göre Taksit Sayısı ve Müşteri Ekonomik durumu arasındaki ilişkiye, </a:t>
            </a:r>
          </a:p>
          <a:p>
            <a:endParaRPr lang="en-US"/>
          </a:p>
          <a:p>
            <a:r>
              <a:rPr lang="en-US"/>
              <a:t>Ödemelerin hangi ödeme yöntemi ile ne kadar yapıldığına </a:t>
            </a:r>
          </a:p>
          <a:p>
            <a:endParaRPr lang="en-US"/>
          </a:p>
          <a:p>
            <a:r>
              <a:rPr lang="en-US"/>
              <a:t>ve Peşin veya taksitle ödenen siparişlerin kategori bazlı analizine değiniyor olacağız.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Ortalama taksit sayısı en çok olan bölgeler  ülkenin Kuzeydoğusunda, en kuzey batısında ve Rio Grande do Sul ile en güney ucunda yer almaktadır. Bu bölgelerin ortak özelliği haritanın yanındaki görselden de görüleceği üzere ekonomik aktivitenin en az olduğu bölgeler olmalarıdır. Ekonomik aktivitesi yüksek olan bölgelerde yaşayan müşterilerin ekonomik düzeylerinin de gelişmiş olduğu varsayılabilir. Sonuç olarak gelir düzeyi daha yüksek bölgelerde yaşayan müşterilerin daha az, gelir düzeyi daha düşül olan bölgelerde yaşayan müşterilerin ise daha fazla taksit yaptırdıkları söylenebilir. Burada ülkenin en kuzeyinde bulunan Amapa bölgesi bir istisna oluşturuyor. Bu bölge ekonomik olarak düşük bir seviyede fakat buradaki nüfus çok az olduğundan büyük resmi değiştirmiyor.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Ödemelerin nasıl yapıldığına baktığımızda kredi kartı ile yapılan ödemelerin ve ödeme tutarlarının büyük farkla önde olduğunu görüyoruz. Ödemelerin %75 i kredi kartı ile yapılırken, kredi kartı ile yapılan ödeme tutarı, toplam ödemelerin %78'ini oluştruyor. Arkasında bilet kupon ve banka kartı olarak ödeme tipleri sıralanıyor Bunun nedeni Hem kredi kartının kullanımının yaygın olması hem de diğer ödeme tiplerinde taksit ile ödeme seçeneği olmaması olabilir.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Peşin ödemelerin en çok yapıldığı kategorilere baktığımızda spor ürünleri ve bilgisayar aksesuarları başı çeken kategoriler. Bunun nedeninin  bu kategorilerdeki ürünlerin diğer kategorilerdeki ürünlere kıyasla daha ucuza satılan ürünler olabileceğini değerlendiriyoruz. Diğer 3 kategori de zaten en çok sipariş alan kategoriler arasında, o nedenle bu grafikte de karşımıza çıkması şaşırtıcı değil.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Ödemesi en çok taksit ile yapılan kategorilere baktığımızda ise hemen her analizimizde olduğu gibi yine bed_bath_table (ev tekstil,dekorasyon) ve health_beauty( sağlık ve güzellik) kategorileri burada da başı çekiyor. Taksitle ödemeler sadece kredi kartı ile yapılabildiği için bu kategoriler aynı zamanda kredi kartı ile en çok ödeme yapılan ürün kategorileridir diyebiliriz. Peşin ödemeler ile kıyasladığımızda ise watches_gifts kategorisinin burada öne çıktığını görüyoruz. Hatırlarsınız ki bu kategori 2018 14 Şubat ürünlerinde de bir önceki seneye göre ciddi ivme yapan bir kategori idi.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Önerilerimizi sıralayacak olursak her analizimizde öne çıkan ve müşteriler tarafından çok tercih edilen Bed_Bath_Table ve Health_Beauty kategorilerindeki ürünlere zam yapılabileceğini</a:t>
            </a:r>
          </a:p>
          <a:p>
            <a:r>
              <a:rPr lang="en-US"/>
              <a:t> </a:t>
            </a:r>
          </a:p>
          <a:p>
            <a:r>
              <a:rPr lang="en-US"/>
              <a:t>Siparişlerin azaldığı Cumartesi günleri ve Ay sonlarında satış sayılarını artırmak maksadıyla kampanyalar düzenlenebileceğini ve</a:t>
            </a:r>
          </a:p>
          <a:p>
            <a:endParaRPr lang="en-US"/>
          </a:p>
          <a:p>
            <a:r>
              <a:rPr lang="en-US"/>
              <a:t>Ekonomik seviyeleri çok gelişmemiş bölgelerde satış sayısını artırmak için taksit sayılarında düzenlemeye gidilebileceğini değerlendiriyoruz.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Son olarak İngiltere'de yerleşik bir perakende satış şirketinin verilerinden yola çıkarak yaptığımız RFM analizinin sonuçlarını ve değerlendirmelerimizi paylaşacağız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Müşterilerin son alışveriş tarihi, alışveriş sıklıkları ve toplam harcama miktarlarından yola çıkarak yaptığımız analizimizde sonuç olarak görmekteyiz ki At_Risk Hibernating ve Need_Attention kategorilere giren müşterilerimiz toplam müşterilerimizin yaklaşık % 46'sını oluşturduğunu görüyoruz. Bu çok ciddi bir yüzde ve kaybetmeye yaklaştığımız büyük bir müşteri kitlesi olduğu anlamına geliyor. Aynı zamanda New_Customers ve Promising kategorilere baktığımızda da yeni müşteriler kazanılmadığı görülüyor. Şunu söyleyebiliriz ki kaybetmeye yakın olduğumuz müşterileri sistemde tutmak ve yeni müşteriler kazanmak için agresif indirim kampanyaları ve yeni gelecek müşterilere özel imtiyazlar içeren kampanyalar düzenlenmesi faydalı olacaktır.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Evet Sipariş Analizimiz ile başlayalım. Bu başlık altında nelere bakacağız:</a:t>
            </a:r>
          </a:p>
          <a:p>
            <a:endParaRPr lang="en-US"/>
          </a:p>
          <a:p>
            <a:r>
              <a:rPr lang="en-US"/>
              <a:t>Aylık Sipariş Dağılımına,</a:t>
            </a:r>
          </a:p>
          <a:p>
            <a:r>
              <a:rPr lang="en-US"/>
              <a:t>Siparişlerin Kategorilere Göre Dağılımına, son olarak da haftanın ve ayın günlerine göre sipariş sayılarını inceleyeceğiz.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Projemiz kapsamında kullandığımız refeeranslar slaytta sunulmuştur.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Dinlediğiniz için Teşekkürler...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Aylık sipariş sayısı dağılımına baktığımızda, Kasım 2017’ye kadar düzenli bir artış görüyoruz. Bununla birlikte Kasım 2017’deki sipariş sayılarında bir önceki aya göre neredeyse iki katına varan bir yükseliş söz konusu, bunun sebebinin Kasım ayında dünya genelinde gerçekleşen Black Friday indirim kampanyaları olabileceğini değerlendiriyoruz. Bu aydan sonra yüksek sipariş sayısı trendi devam etmiş, 2018 yılının ortalaması 2017 yılı ortalamasının üzerinde seyrettiği görülüyor.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Şimdi de siparişlerin gerçekleşme durumlarına bakalım. İlk olarak aylar içerisinde teslim edilen siparişlerin durumuna baktığımızda karşımızda bir önceki yansıda incelediğimiz aylık sipariş dağılıma paralel bir sonuç var. Kasım 2017 ye kadar artan, Kasım 2017'de zirve yapan ve trendini koruyan bir grafik.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Burada bize bir içgörü sağlar mı düşüncesi ile toplam sipariş sayıları ile ilgili ayda teslim edilen sipariş sayıları arasındaki ilişkiye bakmak istedik. Grafikten de görüleceği üzere toplam sipariş sayısı ile teslim edilen sipariş sayıları birbirine çok yakın Teslim edilen siparişlerin daha az olması tahmin edeceğiniz gibi ayın son günlerinde verilen siparişlerin teslimatlarının diğer aya kalmış olması. Bununla birlikte aradaki farkın çok az olması müşterilerin ayın son günlerinde diğer günlere göre daha az sipariş veriyor olması olabileceğini değerlendiriyoruz.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Aylık gönderilen sipariş dağılımına baktığımızda ise (burada gönderilen ifadesinden kastımız halihazırda kargoya verilmiş ve  ay sonunda sistemde müşteriye teslim edilmek üzere yolda olarak gözüken siparişler anlamında) genel olarak kargodaki sipariş sayıları 40 ile 60 arasında değişim gösteriyor. </a:t>
            </a:r>
          </a:p>
          <a:p>
            <a:r>
              <a:rPr lang="en-US"/>
              <a:t>Nisan 2017, Kasım 2017 ve Mart 2018'de büyük kırılımlar söz konusu, Bu kırılımların nedeni bu aylarda verilen siparişlerin ay sonuna doğru verilmiş ve teslimatlarının bir sonraki aya kalmış olması veya bahse konu aylarda doğal afet benzeri durumlar nedeniyle teslimat süreçlerinin aksamış olması olabilir.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Çıktıyı incelediğimizde 2018 yılı Şubat ayında iptal edilen sipariş sayısının diğer ayların çok üzerinde olduğu görülmektedir. Bu duruma, Sevgililer Günü için verilen bazı siparişlerin zamanında teslim edilememesi (edilememiş olması ) neticesinde bu siparişlerin iptal edilmesi sebep olmuş olabilir.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Ulaşılamayan,hakkında bir bilgimizin olmadığı, siparişlerin dağılımına bakıldığında Kasım 2017 ayına kadar çoğunlukla siparişlerin takibi konusunda başarısız bir süreç yönetildiği ve bu durumun Kasım ayında zirve yaptığı, bu aydan sonra daha etkin bir süreç yönetimi olduğu ve Nisan 2018'den itibaren başarıyla yürütüldüğü görülüyor. Kasım 2017 özelinde ise hatırlayacak olursanız bu ayda siparişler iki katına çıkmıştı dolayısıyla bu ay için bu durum normal karşılanabilir.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7.jpe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17.jpe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sv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17.jpe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sp>
        <p:nvSpPr>
          <p:cNvPr id="3" name="Freeform 3"/>
          <p:cNvSpPr/>
          <p:nvPr/>
        </p:nvSpPr>
        <p:spPr>
          <a:xfrm>
            <a:off x="3247181" y="760896"/>
            <a:ext cx="987102" cy="855489"/>
          </a:xfrm>
          <a:custGeom>
            <a:avLst/>
            <a:gdLst/>
            <a:ahLst/>
            <a:cxnLst/>
            <a:rect l="l" t="t" r="r" b="b"/>
            <a:pathLst>
              <a:path w="987102" h="855489">
                <a:moveTo>
                  <a:pt x="0" y="0"/>
                </a:moveTo>
                <a:lnTo>
                  <a:pt x="987102" y="0"/>
                </a:lnTo>
                <a:lnTo>
                  <a:pt x="987102" y="855488"/>
                </a:lnTo>
                <a:lnTo>
                  <a:pt x="0" y="855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118027" y="4902984"/>
            <a:ext cx="9833167" cy="1034281"/>
          </a:xfrm>
          <a:prstGeom prst="rect">
            <a:avLst/>
          </a:prstGeom>
        </p:spPr>
        <p:txBody>
          <a:bodyPr lIns="0" tIns="0" rIns="0" bIns="0" rtlCol="0" anchor="t">
            <a:spAutoFit/>
          </a:bodyPr>
          <a:lstStyle/>
          <a:p>
            <a:pPr marL="0" lvl="0" indent="0" algn="ctr">
              <a:lnSpc>
                <a:spcPts val="7936"/>
              </a:lnSpc>
              <a:spcBef>
                <a:spcPct val="0"/>
              </a:spcBef>
            </a:pPr>
            <a:r>
              <a:rPr lang="en-US" sz="7558" u="none" strike="noStrike">
                <a:solidFill>
                  <a:srgbClr val="99E264"/>
                </a:solidFill>
                <a:latin typeface="Rajdhani Bold"/>
              </a:rPr>
              <a:t>SQL CASE </a:t>
            </a:r>
          </a:p>
        </p:txBody>
      </p:sp>
      <p:sp>
        <p:nvSpPr>
          <p:cNvPr id="5" name="TextBox 5"/>
          <p:cNvSpPr txBox="1"/>
          <p:nvPr/>
        </p:nvSpPr>
        <p:spPr>
          <a:xfrm>
            <a:off x="-1118027" y="2075260"/>
            <a:ext cx="9833167" cy="1029816"/>
          </a:xfrm>
          <a:prstGeom prst="rect">
            <a:avLst/>
          </a:prstGeom>
        </p:spPr>
        <p:txBody>
          <a:bodyPr lIns="0" tIns="0" rIns="0" bIns="0" rtlCol="0" anchor="t">
            <a:spAutoFit/>
          </a:bodyPr>
          <a:lstStyle/>
          <a:p>
            <a:pPr marL="0" lvl="0" indent="0" algn="ctr">
              <a:lnSpc>
                <a:spcPts val="7936"/>
              </a:lnSpc>
              <a:spcBef>
                <a:spcPct val="0"/>
              </a:spcBef>
            </a:pPr>
            <a:r>
              <a:rPr lang="en-US" sz="7558" u="none" strike="noStrike">
                <a:solidFill>
                  <a:srgbClr val="99E264"/>
                </a:solidFill>
                <a:latin typeface="Rajdhani Bold"/>
              </a:rPr>
              <a:t>ERHAN ALASAR</a:t>
            </a:r>
          </a:p>
        </p:txBody>
      </p:sp>
      <p:sp>
        <p:nvSpPr>
          <p:cNvPr id="6" name="TextBox 6"/>
          <p:cNvSpPr txBox="1"/>
          <p:nvPr/>
        </p:nvSpPr>
        <p:spPr>
          <a:xfrm>
            <a:off x="-1868121" y="5975365"/>
            <a:ext cx="11333354" cy="441173"/>
          </a:xfrm>
          <a:prstGeom prst="rect">
            <a:avLst/>
          </a:prstGeom>
        </p:spPr>
        <p:txBody>
          <a:bodyPr lIns="0" tIns="0" rIns="0" bIns="0" rtlCol="0" anchor="t">
            <a:spAutoFit/>
          </a:bodyPr>
          <a:lstStyle/>
          <a:p>
            <a:pPr marL="0" lvl="0" indent="0" algn="ctr">
              <a:lnSpc>
                <a:spcPts val="3316"/>
              </a:lnSpc>
              <a:spcBef>
                <a:spcPct val="0"/>
              </a:spcBef>
            </a:pPr>
            <a:r>
              <a:rPr lang="en-US" sz="3158" u="none" strike="noStrike">
                <a:solidFill>
                  <a:srgbClr val="99E264"/>
                </a:solidFill>
                <a:latin typeface="Rajdhani Bold"/>
              </a:rPr>
              <a:t>ŞUBAT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47429"/>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1627808" y="260589"/>
            <a:ext cx="15281242"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KATEGORİLERE GÖRE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2807494" y="300035"/>
            <a:ext cx="12673012"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BLACK FRIDAY SİPARİŞ</a:t>
            </a:r>
            <a:r>
              <a:rPr lang="en-US" sz="7500" u="none" strike="noStrike" dirty="0">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438443"/>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pic>
        <p:nvPicPr>
          <p:cNvPr id="6" name="Picture 6"/>
          <p:cNvPicPr>
            <a:picLocks noChangeAspect="1"/>
          </p:cNvPicPr>
          <p:nvPr/>
        </p:nvPicPr>
        <p:blipFill>
          <a:blip r:embed="rId6"/>
          <a:stretch>
            <a:fillRect/>
          </a:stretch>
        </p:blipFill>
        <p:spPr>
          <a:xfrm>
            <a:off x="-58293" y="1077086"/>
            <a:ext cx="18404586" cy="9714928"/>
          </a:xfrm>
          <a:prstGeom prst="rect">
            <a:avLst/>
          </a:prstGeom>
        </p:spPr>
      </p:pic>
      <p:sp>
        <p:nvSpPr>
          <p:cNvPr id="7" name="TextBox 7"/>
          <p:cNvSpPr txBox="1"/>
          <p:nvPr/>
        </p:nvSpPr>
        <p:spPr>
          <a:xfrm>
            <a:off x="2029718" y="300035"/>
            <a:ext cx="14228564"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14 ŞUBAT GÜNLERİ SİPARİŞ</a:t>
            </a:r>
            <a:r>
              <a:rPr lang="en-US" sz="7500" u="none" strike="noStrike" dirty="0">
                <a:solidFill>
                  <a:srgbClr val="99E264"/>
                </a:solidFill>
                <a:latin typeface="Rajdhani Bold"/>
              </a:rPr>
              <a:t> DAĞILIMI</a:t>
            </a:r>
          </a:p>
        </p:txBody>
      </p:sp>
      <p:grpSp>
        <p:nvGrpSpPr>
          <p:cNvPr id="8" name="Group 8"/>
          <p:cNvGrpSpPr/>
          <p:nvPr/>
        </p:nvGrpSpPr>
        <p:grpSpPr>
          <a:xfrm>
            <a:off x="9896119" y="9471928"/>
            <a:ext cx="832108" cy="408425"/>
            <a:chOff x="0" y="0"/>
            <a:chExt cx="1109477" cy="544567"/>
          </a:xfrm>
        </p:grpSpPr>
        <p:grpSp>
          <p:nvGrpSpPr>
            <p:cNvPr id="9" name="Group 9"/>
            <p:cNvGrpSpPr/>
            <p:nvPr/>
          </p:nvGrpSpPr>
          <p:grpSpPr>
            <a:xfrm>
              <a:off x="0" y="0"/>
              <a:ext cx="1109477" cy="544567"/>
              <a:chOff x="0" y="0"/>
              <a:chExt cx="219156" cy="107569"/>
            </a:xfrm>
          </p:grpSpPr>
          <p:sp>
            <p:nvSpPr>
              <p:cNvPr id="10" name="Freeform 10"/>
              <p:cNvSpPr/>
              <p:nvPr/>
            </p:nvSpPr>
            <p:spPr>
              <a:xfrm>
                <a:off x="0" y="0"/>
                <a:ext cx="219156" cy="107569"/>
              </a:xfrm>
              <a:custGeom>
                <a:avLst/>
                <a:gdLst/>
                <a:ahLst/>
                <a:cxnLst/>
                <a:rect l="l" t="t" r="r" b="b"/>
                <a:pathLst>
                  <a:path w="219156" h="107569">
                    <a:moveTo>
                      <a:pt x="53784" y="0"/>
                    </a:moveTo>
                    <a:lnTo>
                      <a:pt x="165372" y="0"/>
                    </a:lnTo>
                    <a:cubicBezTo>
                      <a:pt x="195076" y="0"/>
                      <a:pt x="219156" y="24080"/>
                      <a:pt x="219156" y="53784"/>
                    </a:cubicBezTo>
                    <a:lnTo>
                      <a:pt x="219156" y="53784"/>
                    </a:lnTo>
                    <a:cubicBezTo>
                      <a:pt x="219156" y="68049"/>
                      <a:pt x="213489" y="81729"/>
                      <a:pt x="203403" y="91816"/>
                    </a:cubicBezTo>
                    <a:cubicBezTo>
                      <a:pt x="193316" y="101902"/>
                      <a:pt x="179636" y="107569"/>
                      <a:pt x="165372" y="107569"/>
                    </a:cubicBezTo>
                    <a:lnTo>
                      <a:pt x="53784" y="107569"/>
                    </a:lnTo>
                    <a:cubicBezTo>
                      <a:pt x="39520" y="107569"/>
                      <a:pt x="25840" y="101902"/>
                      <a:pt x="15753" y="91816"/>
                    </a:cubicBezTo>
                    <a:cubicBezTo>
                      <a:pt x="5667" y="81729"/>
                      <a:pt x="0" y="68049"/>
                      <a:pt x="0" y="53784"/>
                    </a:cubicBezTo>
                    <a:lnTo>
                      <a:pt x="0" y="53784"/>
                    </a:lnTo>
                    <a:cubicBezTo>
                      <a:pt x="0" y="39520"/>
                      <a:pt x="5667" y="25840"/>
                      <a:pt x="15753" y="15753"/>
                    </a:cubicBezTo>
                    <a:cubicBezTo>
                      <a:pt x="25840" y="5667"/>
                      <a:pt x="39520" y="0"/>
                      <a:pt x="53784" y="0"/>
                    </a:cubicBezTo>
                    <a:close/>
                  </a:path>
                </a:pathLst>
              </a:custGeom>
              <a:solidFill>
                <a:srgbClr val="FF9900"/>
              </a:solidFill>
            </p:spPr>
            <p:txBody>
              <a:bodyPr/>
              <a:lstStyle/>
              <a:p>
                <a:endParaRPr lang="en-US"/>
              </a:p>
            </p:txBody>
          </p:sp>
          <p:sp>
            <p:nvSpPr>
              <p:cNvPr id="11" name="TextBox 11"/>
              <p:cNvSpPr txBox="1"/>
              <p:nvPr/>
            </p:nvSpPr>
            <p:spPr>
              <a:xfrm>
                <a:off x="0" y="-38100"/>
                <a:ext cx="219156" cy="145669"/>
              </a:xfrm>
              <a:prstGeom prst="rect">
                <a:avLst/>
              </a:prstGeom>
            </p:spPr>
            <p:txBody>
              <a:bodyPr lIns="50800" tIns="50800" rIns="50800" bIns="50800" rtlCol="0" anchor="ctr"/>
              <a:lstStyle/>
              <a:p>
                <a:pPr marL="0" lvl="0" indent="0" algn="l">
                  <a:lnSpc>
                    <a:spcPts val="2100"/>
                  </a:lnSpc>
                  <a:spcBef>
                    <a:spcPct val="0"/>
                  </a:spcBef>
                </a:pPr>
                <a:endParaRPr/>
              </a:p>
            </p:txBody>
          </p:sp>
        </p:grpSp>
        <p:sp>
          <p:nvSpPr>
            <p:cNvPr id="12" name="TextBox 12"/>
            <p:cNvSpPr txBox="1"/>
            <p:nvPr/>
          </p:nvSpPr>
          <p:spPr>
            <a:xfrm>
              <a:off x="253114" y="49949"/>
              <a:ext cx="603250" cy="406569"/>
            </a:xfrm>
            <a:prstGeom prst="rect">
              <a:avLst/>
            </a:prstGeom>
          </p:spPr>
          <p:txBody>
            <a:bodyPr lIns="0" tIns="0" rIns="0" bIns="0" rtlCol="0" anchor="t">
              <a:spAutoFit/>
            </a:bodyPr>
            <a:lstStyle/>
            <a:p>
              <a:pPr marL="0" lvl="0" indent="0" algn="l">
                <a:lnSpc>
                  <a:spcPts val="2617"/>
                </a:lnSpc>
                <a:spcBef>
                  <a:spcPct val="0"/>
                </a:spcBef>
              </a:pPr>
              <a:r>
                <a:rPr lang="en-US" sz="1869" u="none" strike="noStrike">
                  <a:solidFill>
                    <a:srgbClr val="000000"/>
                  </a:solidFill>
                  <a:latin typeface="Rajdhani Bold"/>
                </a:rPr>
                <a:t>2018</a:t>
              </a:r>
            </a:p>
          </p:txBody>
        </p:sp>
      </p:grpSp>
      <p:grpSp>
        <p:nvGrpSpPr>
          <p:cNvPr id="13" name="Group 13"/>
          <p:cNvGrpSpPr/>
          <p:nvPr/>
        </p:nvGrpSpPr>
        <p:grpSpPr>
          <a:xfrm>
            <a:off x="7984661" y="9471896"/>
            <a:ext cx="832108" cy="408425"/>
            <a:chOff x="0" y="0"/>
            <a:chExt cx="1109477" cy="544567"/>
          </a:xfrm>
        </p:grpSpPr>
        <p:grpSp>
          <p:nvGrpSpPr>
            <p:cNvPr id="14" name="Group 14"/>
            <p:cNvGrpSpPr/>
            <p:nvPr/>
          </p:nvGrpSpPr>
          <p:grpSpPr>
            <a:xfrm>
              <a:off x="0" y="0"/>
              <a:ext cx="1109477" cy="544567"/>
              <a:chOff x="0" y="0"/>
              <a:chExt cx="219156" cy="107569"/>
            </a:xfrm>
          </p:grpSpPr>
          <p:sp>
            <p:nvSpPr>
              <p:cNvPr id="15" name="Freeform 15"/>
              <p:cNvSpPr/>
              <p:nvPr/>
            </p:nvSpPr>
            <p:spPr>
              <a:xfrm>
                <a:off x="0" y="0"/>
                <a:ext cx="219156" cy="107569"/>
              </a:xfrm>
              <a:custGeom>
                <a:avLst/>
                <a:gdLst/>
                <a:ahLst/>
                <a:cxnLst/>
                <a:rect l="l" t="t" r="r" b="b"/>
                <a:pathLst>
                  <a:path w="219156" h="107569">
                    <a:moveTo>
                      <a:pt x="53784" y="0"/>
                    </a:moveTo>
                    <a:lnTo>
                      <a:pt x="165372" y="0"/>
                    </a:lnTo>
                    <a:cubicBezTo>
                      <a:pt x="195076" y="0"/>
                      <a:pt x="219156" y="24080"/>
                      <a:pt x="219156" y="53784"/>
                    </a:cubicBezTo>
                    <a:lnTo>
                      <a:pt x="219156" y="53784"/>
                    </a:lnTo>
                    <a:cubicBezTo>
                      <a:pt x="219156" y="68049"/>
                      <a:pt x="213489" y="81729"/>
                      <a:pt x="203403" y="91816"/>
                    </a:cubicBezTo>
                    <a:cubicBezTo>
                      <a:pt x="193316" y="101902"/>
                      <a:pt x="179636" y="107569"/>
                      <a:pt x="165372" y="107569"/>
                    </a:cubicBezTo>
                    <a:lnTo>
                      <a:pt x="53784" y="107569"/>
                    </a:lnTo>
                    <a:cubicBezTo>
                      <a:pt x="39520" y="107569"/>
                      <a:pt x="25840" y="101902"/>
                      <a:pt x="15753" y="91816"/>
                    </a:cubicBezTo>
                    <a:cubicBezTo>
                      <a:pt x="5667" y="81729"/>
                      <a:pt x="0" y="68049"/>
                      <a:pt x="0" y="53784"/>
                    </a:cubicBezTo>
                    <a:lnTo>
                      <a:pt x="0" y="53784"/>
                    </a:lnTo>
                    <a:cubicBezTo>
                      <a:pt x="0" y="39520"/>
                      <a:pt x="5667" y="25840"/>
                      <a:pt x="15753" y="15753"/>
                    </a:cubicBezTo>
                    <a:cubicBezTo>
                      <a:pt x="25840" y="5667"/>
                      <a:pt x="39520" y="0"/>
                      <a:pt x="53784" y="0"/>
                    </a:cubicBezTo>
                    <a:close/>
                  </a:path>
                </a:pathLst>
              </a:custGeom>
              <a:solidFill>
                <a:srgbClr val="70E08A"/>
              </a:solidFill>
            </p:spPr>
            <p:txBody>
              <a:bodyPr/>
              <a:lstStyle/>
              <a:p>
                <a:endParaRPr lang="en-US"/>
              </a:p>
            </p:txBody>
          </p:sp>
          <p:sp>
            <p:nvSpPr>
              <p:cNvPr id="16" name="TextBox 16"/>
              <p:cNvSpPr txBox="1"/>
              <p:nvPr/>
            </p:nvSpPr>
            <p:spPr>
              <a:xfrm>
                <a:off x="0" y="-38100"/>
                <a:ext cx="219156" cy="145669"/>
              </a:xfrm>
              <a:prstGeom prst="rect">
                <a:avLst/>
              </a:prstGeom>
            </p:spPr>
            <p:txBody>
              <a:bodyPr lIns="50800" tIns="50800" rIns="50800" bIns="50800" rtlCol="0" anchor="ctr"/>
              <a:lstStyle/>
              <a:p>
                <a:pPr marL="0" lvl="0" indent="0" algn="l">
                  <a:lnSpc>
                    <a:spcPts val="2100"/>
                  </a:lnSpc>
                  <a:spcBef>
                    <a:spcPct val="0"/>
                  </a:spcBef>
                </a:pPr>
                <a:endParaRPr/>
              </a:p>
            </p:txBody>
          </p:sp>
        </p:grpSp>
        <p:sp>
          <p:nvSpPr>
            <p:cNvPr id="17" name="TextBox 17"/>
            <p:cNvSpPr txBox="1"/>
            <p:nvPr/>
          </p:nvSpPr>
          <p:spPr>
            <a:xfrm>
              <a:off x="270378" y="50035"/>
              <a:ext cx="568722" cy="406484"/>
            </a:xfrm>
            <a:prstGeom prst="rect">
              <a:avLst/>
            </a:prstGeom>
          </p:spPr>
          <p:txBody>
            <a:bodyPr lIns="0" tIns="0" rIns="0" bIns="0" rtlCol="0" anchor="t">
              <a:spAutoFit/>
            </a:bodyPr>
            <a:lstStyle/>
            <a:p>
              <a:pPr algn="ctr">
                <a:lnSpc>
                  <a:spcPts val="2621"/>
                </a:lnSpc>
              </a:pPr>
              <a:r>
                <a:rPr lang="en-US" sz="1872">
                  <a:solidFill>
                    <a:srgbClr val="000000"/>
                  </a:solidFill>
                  <a:latin typeface="Rajdhani Bold"/>
                </a:rPr>
                <a:t>2017</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3041749" y="300035"/>
            <a:ext cx="12204502"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2018 YILBAŞI SİPARİŞ</a:t>
            </a:r>
            <a:r>
              <a:rPr lang="en-US" sz="7500" u="none" strike="noStrike" dirty="0">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45857" y="1078217"/>
            <a:ext cx="18391019" cy="97041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2807970" y="300035"/>
            <a:ext cx="1267206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GÜNLERE GÖRE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2807970" y="300035"/>
            <a:ext cx="1267206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GÜNLERE GÖRE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88" b="-4888"/>
            </a:stretch>
          </a:blipFill>
        </p:spPr>
        <p:txBody>
          <a:bodyPr/>
          <a:lstStyle/>
          <a:p>
            <a:endParaRPr lang="en-US"/>
          </a:p>
        </p:txBody>
      </p:sp>
      <p:sp>
        <p:nvSpPr>
          <p:cNvPr id="3" name="TextBox 3"/>
          <p:cNvSpPr txBox="1"/>
          <p:nvPr/>
        </p:nvSpPr>
        <p:spPr>
          <a:xfrm>
            <a:off x="-2951000" y="1266825"/>
            <a:ext cx="16226207" cy="1394549"/>
          </a:xfrm>
          <a:prstGeom prst="rect">
            <a:avLst/>
          </a:prstGeom>
        </p:spPr>
        <p:txBody>
          <a:bodyPr lIns="0" tIns="0" rIns="0" bIns="0" rtlCol="0" anchor="t">
            <a:spAutoFit/>
          </a:bodyPr>
          <a:lstStyle/>
          <a:p>
            <a:pPr marL="0" lvl="0" indent="0" algn="ctr">
              <a:lnSpc>
                <a:spcPts val="10499"/>
              </a:lnSpc>
              <a:spcBef>
                <a:spcPct val="0"/>
              </a:spcBef>
            </a:pPr>
            <a:r>
              <a:rPr lang="en-US" sz="9999" dirty="0">
                <a:solidFill>
                  <a:srgbClr val="99E264"/>
                </a:solidFill>
                <a:latin typeface="Rajdhani Bold"/>
              </a:rPr>
              <a:t>MÜŞTERİ </a:t>
            </a:r>
            <a:r>
              <a:rPr lang="en-US" sz="9999" u="none" strike="noStrike" dirty="0">
                <a:solidFill>
                  <a:srgbClr val="99E264"/>
                </a:solidFill>
                <a:latin typeface="Rajdhani Bold"/>
              </a:rPr>
              <a:t>ANAL</a:t>
            </a:r>
            <a:r>
              <a:rPr lang="tr-TR" sz="9999" u="none" strike="noStrike" dirty="0">
                <a:solidFill>
                  <a:srgbClr val="99E264"/>
                </a:solidFill>
                <a:latin typeface="Rajdhani Bold"/>
              </a:rPr>
              <a:t>İ</a:t>
            </a:r>
            <a:r>
              <a:rPr lang="en-US" sz="9999" u="none" strike="noStrike" dirty="0">
                <a:solidFill>
                  <a:srgbClr val="99E264"/>
                </a:solidFill>
                <a:latin typeface="Rajdhani Bold"/>
              </a:rPr>
              <a:t>Z</a:t>
            </a:r>
            <a:r>
              <a:rPr lang="tr-TR" sz="9999" u="none" strike="noStrike" dirty="0">
                <a:solidFill>
                  <a:srgbClr val="99E264"/>
                </a:solidFill>
                <a:latin typeface="Rajdhani Bold"/>
              </a:rPr>
              <a:t>İ</a:t>
            </a:r>
            <a:endParaRPr lang="en-US" sz="9999" u="none" strike="noStrike" dirty="0">
              <a:solidFill>
                <a:srgbClr val="99E264"/>
              </a:solidFill>
              <a:latin typeface="Rajdhani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pic>
        <p:nvPicPr>
          <p:cNvPr id="6" name="Picture 6"/>
          <p:cNvPicPr>
            <a:picLocks noChangeAspect="1"/>
          </p:cNvPicPr>
          <p:nvPr/>
        </p:nvPicPr>
        <p:blipFill>
          <a:blip r:embed="rId6"/>
          <a:stretch>
            <a:fillRect/>
          </a:stretch>
        </p:blipFill>
        <p:spPr>
          <a:xfrm>
            <a:off x="3522810" y="422778"/>
            <a:ext cx="11253197" cy="10447116"/>
          </a:xfrm>
          <a:prstGeom prst="rect">
            <a:avLst/>
          </a:prstGeom>
        </p:spPr>
      </p:pic>
      <p:sp>
        <p:nvSpPr>
          <p:cNvPr id="7" name="Freeform 7"/>
          <p:cNvSpPr/>
          <p:nvPr/>
        </p:nvSpPr>
        <p:spPr>
          <a:xfrm>
            <a:off x="7086600" y="35498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24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764982" y="300035"/>
            <a:ext cx="14758035"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EN ÇOK ALIŞVERIŞ YAPILAN BÖLGELER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738" b="-29150"/>
            </a:stretch>
          </a:blipFill>
        </p:spPr>
        <p:txBody>
          <a:bodyPr/>
          <a:lstStyle/>
          <a:p>
            <a:endParaRPr lang="en-US"/>
          </a:p>
        </p:txBody>
      </p:sp>
      <p:sp>
        <p:nvSpPr>
          <p:cNvPr id="3" name="TextBox 3"/>
          <p:cNvSpPr txBox="1"/>
          <p:nvPr/>
        </p:nvSpPr>
        <p:spPr>
          <a:xfrm>
            <a:off x="581305" y="1074775"/>
            <a:ext cx="16226207" cy="1394549"/>
          </a:xfrm>
          <a:prstGeom prst="rect">
            <a:avLst/>
          </a:prstGeom>
        </p:spPr>
        <p:txBody>
          <a:bodyPr lIns="0" tIns="0" rIns="0" bIns="0" rtlCol="0" anchor="t">
            <a:spAutoFit/>
          </a:bodyPr>
          <a:lstStyle/>
          <a:p>
            <a:pPr marL="0" lvl="0" indent="0">
              <a:lnSpc>
                <a:spcPts val="10499"/>
              </a:lnSpc>
              <a:spcBef>
                <a:spcPct val="0"/>
              </a:spcBef>
            </a:pPr>
            <a:r>
              <a:rPr lang="en-US" sz="9999" dirty="0">
                <a:solidFill>
                  <a:srgbClr val="99E264"/>
                </a:solidFill>
                <a:latin typeface="Rajdhani Bold"/>
              </a:rPr>
              <a:t>SATICI </a:t>
            </a:r>
            <a:r>
              <a:rPr lang="en-US" sz="9999" u="none" strike="noStrike" dirty="0">
                <a:solidFill>
                  <a:srgbClr val="99E264"/>
                </a:solidFill>
                <a:latin typeface="Rajdhani Bold"/>
              </a:rPr>
              <a:t>ANAL</a:t>
            </a:r>
            <a:r>
              <a:rPr lang="tr-TR" sz="9999" u="none" strike="noStrike" dirty="0">
                <a:solidFill>
                  <a:srgbClr val="99E264"/>
                </a:solidFill>
                <a:latin typeface="Rajdhani Bold"/>
              </a:rPr>
              <a:t>İ</a:t>
            </a:r>
            <a:r>
              <a:rPr lang="en-US" sz="9999" u="none" strike="noStrike" dirty="0">
                <a:solidFill>
                  <a:srgbClr val="99E264"/>
                </a:solidFill>
                <a:latin typeface="Rajdhani Bold"/>
              </a:rPr>
              <a:t>Z</a:t>
            </a:r>
            <a:r>
              <a:rPr lang="tr-TR" sz="9999" u="none" strike="noStrike" dirty="0">
                <a:solidFill>
                  <a:srgbClr val="99E264"/>
                </a:solidFill>
                <a:latin typeface="Rajdhani Bold"/>
              </a:rPr>
              <a:t>İ</a:t>
            </a:r>
            <a:endParaRPr lang="en-US" sz="9999" u="none" strike="noStrike" dirty="0">
              <a:solidFill>
                <a:srgbClr val="99E264"/>
              </a:solidFill>
              <a:latin typeface="Rajdhani Bold"/>
            </a:endParaRPr>
          </a:p>
        </p:txBody>
      </p:sp>
      <p:sp>
        <p:nvSpPr>
          <p:cNvPr id="4" name="TextBox 4"/>
          <p:cNvSpPr txBox="1"/>
          <p:nvPr/>
        </p:nvSpPr>
        <p:spPr>
          <a:xfrm>
            <a:off x="1544865" y="4170399"/>
            <a:ext cx="11004095" cy="887095"/>
          </a:xfrm>
          <a:prstGeom prst="rect">
            <a:avLst/>
          </a:prstGeom>
        </p:spPr>
        <p:txBody>
          <a:bodyPr lIns="0" tIns="0" rIns="0" bIns="0" rtlCol="0" anchor="t">
            <a:spAutoFit/>
          </a:bodyPr>
          <a:lstStyle/>
          <a:p>
            <a:pPr>
              <a:lnSpc>
                <a:spcPts val="7279"/>
              </a:lnSpc>
            </a:pPr>
            <a:r>
              <a:rPr lang="en-US" sz="5199">
                <a:solidFill>
                  <a:srgbClr val="99E264"/>
                </a:solidFill>
                <a:latin typeface="Rajdhani Bold"/>
              </a:rPr>
              <a:t>Siparişleri En Hızlı Teslim Eden Satıcılar</a:t>
            </a:r>
          </a:p>
        </p:txBody>
      </p:sp>
      <p:sp>
        <p:nvSpPr>
          <p:cNvPr id="5" name="Freeform 5"/>
          <p:cNvSpPr/>
          <p:nvPr/>
        </p:nvSpPr>
        <p:spPr>
          <a:xfrm>
            <a:off x="581305" y="4265649"/>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729619" y="6684719"/>
            <a:ext cx="11004095" cy="887095"/>
          </a:xfrm>
          <a:prstGeom prst="rect">
            <a:avLst/>
          </a:prstGeom>
        </p:spPr>
        <p:txBody>
          <a:bodyPr lIns="0" tIns="0" rIns="0" bIns="0" rtlCol="0" anchor="t">
            <a:spAutoFit/>
          </a:bodyPr>
          <a:lstStyle/>
          <a:p>
            <a:pPr>
              <a:lnSpc>
                <a:spcPts val="7279"/>
              </a:lnSpc>
            </a:pPr>
            <a:r>
              <a:rPr lang="en-US" sz="5199">
                <a:solidFill>
                  <a:srgbClr val="99E264"/>
                </a:solidFill>
                <a:latin typeface="Rajdhani Bold"/>
              </a:rPr>
              <a:t>Yüksek Sipariş-Kategori Sayısı İlişkisi </a:t>
            </a:r>
          </a:p>
        </p:txBody>
      </p:sp>
      <p:sp>
        <p:nvSpPr>
          <p:cNvPr id="7" name="Freeform 7"/>
          <p:cNvSpPr/>
          <p:nvPr/>
        </p:nvSpPr>
        <p:spPr>
          <a:xfrm>
            <a:off x="581305" y="6874096"/>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graphicFrame>
        <p:nvGraphicFramePr>
          <p:cNvPr id="6" name="Table 6"/>
          <p:cNvGraphicFramePr>
            <a:graphicFrameLocks noGrp="1"/>
          </p:cNvGraphicFramePr>
          <p:nvPr/>
        </p:nvGraphicFramePr>
        <p:xfrm>
          <a:off x="510715" y="2997790"/>
          <a:ext cx="17266570" cy="5553073"/>
        </p:xfrm>
        <a:graphic>
          <a:graphicData uri="http://schemas.openxmlformats.org/drawingml/2006/table">
            <a:tbl>
              <a:tblPr/>
              <a:tblGrid>
                <a:gridCol w="4206629">
                  <a:extLst>
                    <a:ext uri="{9D8B030D-6E8A-4147-A177-3AD203B41FA5}">
                      <a16:colId xmlns:a16="http://schemas.microsoft.com/office/drawing/2014/main" val="20000"/>
                    </a:ext>
                  </a:extLst>
                </a:gridCol>
                <a:gridCol w="3093066">
                  <a:extLst>
                    <a:ext uri="{9D8B030D-6E8A-4147-A177-3AD203B41FA5}">
                      <a16:colId xmlns:a16="http://schemas.microsoft.com/office/drawing/2014/main" val="20001"/>
                    </a:ext>
                  </a:extLst>
                </a:gridCol>
                <a:gridCol w="3001441">
                  <a:extLst>
                    <a:ext uri="{9D8B030D-6E8A-4147-A177-3AD203B41FA5}">
                      <a16:colId xmlns:a16="http://schemas.microsoft.com/office/drawing/2014/main" val="20002"/>
                    </a:ext>
                  </a:extLst>
                </a:gridCol>
                <a:gridCol w="3256414">
                  <a:extLst>
                    <a:ext uri="{9D8B030D-6E8A-4147-A177-3AD203B41FA5}">
                      <a16:colId xmlns:a16="http://schemas.microsoft.com/office/drawing/2014/main" val="20003"/>
                    </a:ext>
                  </a:extLst>
                </a:gridCol>
                <a:gridCol w="3709020">
                  <a:extLst>
                    <a:ext uri="{9D8B030D-6E8A-4147-A177-3AD203B41FA5}">
                      <a16:colId xmlns:a16="http://schemas.microsoft.com/office/drawing/2014/main" val="20004"/>
                    </a:ext>
                  </a:extLst>
                </a:gridCol>
              </a:tblGrid>
              <a:tr h="925512">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extLst>
                  <a:ext uri="{0D108BD9-81ED-4DB2-BD59-A6C34878D82A}">
                    <a16:rowId xmlns:a16="http://schemas.microsoft.com/office/drawing/2014/main" val="10000"/>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139157dd4daa45c25b0807ffff348363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 day 05:08:25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1"/>
                  </a:ext>
                </a:extLst>
              </a:tr>
              <a:tr h="854686">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5e063e85d44b0f5c3e6ec3131103a57e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 day 06:55:12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2"/>
                  </a:ext>
                </a:extLst>
              </a:tr>
              <a:tr h="996339">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6561d6bf844e464b4019442692b40e02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 day 10:25:15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3"/>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702835e4b785b67a084280efca355756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 day 19:17:49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4"/>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674207551483fec113276b67b0d871ff</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 day 20:52:08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63425" y="1053445"/>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S</a:t>
            </a:r>
            <a:r>
              <a:rPr lang="tr-TR" sz="7500" dirty="0">
                <a:solidFill>
                  <a:srgbClr val="99E264"/>
                </a:solidFill>
                <a:latin typeface="Rajdhani Bold"/>
              </a:rPr>
              <a:t>İ</a:t>
            </a:r>
            <a:r>
              <a:rPr lang="en-US" sz="7500" dirty="0">
                <a:solidFill>
                  <a:srgbClr val="99E264"/>
                </a:solidFill>
                <a:latin typeface="Rajdhani Bold"/>
              </a:rPr>
              <a:t>PAR</a:t>
            </a:r>
            <a:r>
              <a:rPr lang="tr-TR" sz="7500" dirty="0">
                <a:solidFill>
                  <a:srgbClr val="99E264"/>
                </a:solidFill>
                <a:latin typeface="Rajdhani Bold"/>
              </a:rPr>
              <a:t>İ</a:t>
            </a:r>
            <a:r>
              <a:rPr lang="en-US" sz="7500" dirty="0">
                <a:solidFill>
                  <a:srgbClr val="99E264"/>
                </a:solidFill>
                <a:latin typeface="Rajdhani Bold"/>
              </a:rPr>
              <a:t>ŞLER</a:t>
            </a:r>
            <a:r>
              <a:rPr lang="tr-TR" sz="7500" dirty="0">
                <a:solidFill>
                  <a:srgbClr val="99E264"/>
                </a:solidFill>
                <a:latin typeface="Rajdhani Bold"/>
              </a:rPr>
              <a:t>İ</a:t>
            </a:r>
            <a:r>
              <a:rPr lang="en-US" sz="7500" dirty="0">
                <a:solidFill>
                  <a:srgbClr val="99E264"/>
                </a:solidFill>
                <a:latin typeface="Rajdhani Bold"/>
              </a:rPr>
              <a:t> EN HIZLI TESL</a:t>
            </a:r>
            <a:r>
              <a:rPr lang="tr-TR" sz="7500" dirty="0">
                <a:solidFill>
                  <a:srgbClr val="99E264"/>
                </a:solidFill>
                <a:latin typeface="Rajdhani Bold"/>
              </a:rPr>
              <a:t>İ</a:t>
            </a:r>
            <a:r>
              <a:rPr lang="en-US" sz="7500" dirty="0">
                <a:solidFill>
                  <a:srgbClr val="99E264"/>
                </a:solidFill>
                <a:latin typeface="Rajdhani Bold"/>
              </a:rPr>
              <a:t>M EDEN SATICILAR</a:t>
            </a:r>
          </a:p>
        </p:txBody>
      </p:sp>
      <p:grpSp>
        <p:nvGrpSpPr>
          <p:cNvPr id="8" name="Group 8"/>
          <p:cNvGrpSpPr/>
          <p:nvPr/>
        </p:nvGrpSpPr>
        <p:grpSpPr>
          <a:xfrm>
            <a:off x="1630270" y="3106256"/>
            <a:ext cx="16147015" cy="654050"/>
            <a:chOff x="0" y="0"/>
            <a:chExt cx="21529353" cy="872067"/>
          </a:xfrm>
        </p:grpSpPr>
        <p:sp>
          <p:nvSpPr>
            <p:cNvPr id="9" name="TextBox 9"/>
            <p:cNvSpPr txBox="1"/>
            <p:nvPr/>
          </p:nvSpPr>
          <p:spPr>
            <a:xfrm>
              <a:off x="0" y="187325"/>
              <a:ext cx="1881972" cy="4497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SATICI</a:t>
              </a:r>
            </a:p>
          </p:txBody>
        </p:sp>
        <p:sp>
          <p:nvSpPr>
            <p:cNvPr id="10" name="TextBox 10"/>
            <p:cNvSpPr txBox="1"/>
            <p:nvPr/>
          </p:nvSpPr>
          <p:spPr>
            <a:xfrm>
              <a:off x="4102890" y="-47625"/>
              <a:ext cx="4104339" cy="9196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ORTALAMA TESLİMAT SÜRESİ</a:t>
              </a:r>
            </a:p>
          </p:txBody>
        </p:sp>
        <p:sp>
          <p:nvSpPr>
            <p:cNvPr id="11" name="TextBox 11"/>
            <p:cNvSpPr txBox="1"/>
            <p:nvPr/>
          </p:nvSpPr>
          <p:spPr>
            <a:xfrm>
              <a:off x="9103972" y="187325"/>
              <a:ext cx="2636080" cy="449792"/>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Open Sans Bold"/>
                </a:rPr>
                <a:t>SİPARİŞ SAYISI</a:t>
              </a:r>
            </a:p>
          </p:txBody>
        </p:sp>
        <p:sp>
          <p:nvSpPr>
            <p:cNvPr id="12" name="TextBox 12"/>
            <p:cNvSpPr txBox="1"/>
            <p:nvPr/>
          </p:nvSpPr>
          <p:spPr>
            <a:xfrm>
              <a:off x="12692552" y="187325"/>
              <a:ext cx="3819904" cy="449792"/>
            </a:xfrm>
            <a:prstGeom prst="rect">
              <a:avLst/>
            </a:prstGeom>
          </p:spPr>
          <p:txBody>
            <a:bodyPr lIns="0" tIns="0" rIns="0" bIns="0" rtlCol="0" anchor="t">
              <a:spAutoFit/>
            </a:bodyPr>
            <a:lstStyle/>
            <a:p>
              <a:pPr>
                <a:lnSpc>
                  <a:spcPts val="2800"/>
                </a:lnSpc>
                <a:spcBef>
                  <a:spcPct val="0"/>
                </a:spcBef>
              </a:pPr>
              <a:r>
                <a:rPr lang="en-US" sz="2000">
                  <a:solidFill>
                    <a:srgbClr val="020508"/>
                  </a:solidFill>
                  <a:latin typeface="Open Sans Bold"/>
                </a:rPr>
                <a:t>ORTALAMA PUAN</a:t>
              </a:r>
            </a:p>
          </p:txBody>
        </p:sp>
        <p:sp>
          <p:nvSpPr>
            <p:cNvPr id="13" name="TextBox 13"/>
            <p:cNvSpPr txBox="1"/>
            <p:nvPr/>
          </p:nvSpPr>
          <p:spPr>
            <a:xfrm>
              <a:off x="17471298" y="187325"/>
              <a:ext cx="4058055" cy="449792"/>
            </a:xfrm>
            <a:prstGeom prst="rect">
              <a:avLst/>
            </a:prstGeom>
          </p:spPr>
          <p:txBody>
            <a:bodyPr lIns="0" tIns="0" rIns="0" bIns="0" rtlCol="0" anchor="t">
              <a:spAutoFit/>
            </a:bodyPr>
            <a:lstStyle/>
            <a:p>
              <a:pPr>
                <a:lnSpc>
                  <a:spcPts val="2800"/>
                </a:lnSpc>
                <a:spcBef>
                  <a:spcPct val="0"/>
                </a:spcBef>
              </a:pPr>
              <a:r>
                <a:rPr lang="en-US" sz="2000">
                  <a:solidFill>
                    <a:srgbClr val="020508"/>
                  </a:solidFill>
                  <a:latin typeface="Open Sans Bold"/>
                </a:rPr>
                <a:t>YORUM SAYISI</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TextBox 2"/>
          <p:cNvSpPr txBox="1"/>
          <p:nvPr/>
        </p:nvSpPr>
        <p:spPr>
          <a:xfrm>
            <a:off x="16473716" y="2429913"/>
            <a:ext cx="208508" cy="419100"/>
          </a:xfrm>
          <a:prstGeom prst="rect">
            <a:avLst/>
          </a:prstGeom>
        </p:spPr>
        <p:txBody>
          <a:bodyPr lIns="0" tIns="0" rIns="0" bIns="0" rtlCol="0" anchor="t">
            <a:spAutoFit/>
          </a:bodyPr>
          <a:lstStyle/>
          <a:p>
            <a:pPr marL="0" lvl="0" indent="0" algn="ctr">
              <a:lnSpc>
                <a:spcPts val="3150"/>
              </a:lnSpc>
              <a:spcBef>
                <a:spcPct val="0"/>
              </a:spcBef>
            </a:pPr>
            <a:r>
              <a:rPr lang="en-US" sz="3000" u="none" strike="noStrike">
                <a:solidFill>
                  <a:srgbClr val="FFFFFF"/>
                </a:solidFill>
                <a:latin typeface="Rajdhani Bold"/>
              </a:rPr>
              <a:t>R</a:t>
            </a:r>
          </a:p>
        </p:txBody>
      </p:sp>
      <p:sp>
        <p:nvSpPr>
          <p:cNvPr id="3" name="TextBox 3"/>
          <p:cNvSpPr txBox="1"/>
          <p:nvPr/>
        </p:nvSpPr>
        <p:spPr>
          <a:xfrm>
            <a:off x="16439635" y="3499581"/>
            <a:ext cx="276671" cy="419100"/>
          </a:xfrm>
          <a:prstGeom prst="rect">
            <a:avLst/>
          </a:prstGeom>
        </p:spPr>
        <p:txBody>
          <a:bodyPr lIns="0" tIns="0" rIns="0" bIns="0" rtlCol="0" anchor="t">
            <a:spAutoFit/>
          </a:bodyPr>
          <a:lstStyle/>
          <a:p>
            <a:pPr marL="0" lvl="0" indent="0" algn="ctr">
              <a:lnSpc>
                <a:spcPts val="3150"/>
              </a:lnSpc>
              <a:spcBef>
                <a:spcPct val="0"/>
              </a:spcBef>
            </a:pPr>
            <a:r>
              <a:rPr lang="en-US" sz="3000" u="none" strike="noStrike">
                <a:solidFill>
                  <a:srgbClr val="FFFFFF"/>
                </a:solidFill>
                <a:latin typeface="Rajdhani Bold"/>
              </a:rPr>
              <a:t>M</a:t>
            </a:r>
          </a:p>
        </p:txBody>
      </p:sp>
      <p:sp>
        <p:nvSpPr>
          <p:cNvPr id="4" name="TextBox 4"/>
          <p:cNvSpPr txBox="1"/>
          <p:nvPr/>
        </p:nvSpPr>
        <p:spPr>
          <a:xfrm>
            <a:off x="15466147" y="3562018"/>
            <a:ext cx="171450" cy="419100"/>
          </a:xfrm>
          <a:prstGeom prst="rect">
            <a:avLst/>
          </a:prstGeom>
        </p:spPr>
        <p:txBody>
          <a:bodyPr lIns="0" tIns="0" rIns="0" bIns="0" rtlCol="0" anchor="t">
            <a:spAutoFit/>
          </a:bodyPr>
          <a:lstStyle/>
          <a:p>
            <a:pPr marL="0" lvl="0" indent="0" algn="ctr">
              <a:lnSpc>
                <a:spcPts val="3150"/>
              </a:lnSpc>
              <a:spcBef>
                <a:spcPct val="0"/>
              </a:spcBef>
            </a:pPr>
            <a:r>
              <a:rPr lang="en-US" sz="3000" u="none" strike="noStrike">
                <a:solidFill>
                  <a:srgbClr val="FFFFFF"/>
                </a:solidFill>
                <a:latin typeface="Rajdhani Bold"/>
              </a:rPr>
              <a:t>F</a:t>
            </a:r>
          </a:p>
        </p:txBody>
      </p:sp>
      <p:grpSp>
        <p:nvGrpSpPr>
          <p:cNvPr id="5" name="Group 5"/>
          <p:cNvGrpSpPr/>
          <p:nvPr/>
        </p:nvGrpSpPr>
        <p:grpSpPr>
          <a:xfrm>
            <a:off x="4082582" y="5214938"/>
            <a:ext cx="3781723" cy="4639793"/>
            <a:chOff x="0" y="57151"/>
            <a:chExt cx="5042297" cy="6186390"/>
          </a:xfrm>
        </p:grpSpPr>
        <p:grpSp>
          <p:nvGrpSpPr>
            <p:cNvPr id="6" name="Group 6"/>
            <p:cNvGrpSpPr/>
            <p:nvPr/>
          </p:nvGrpSpPr>
          <p:grpSpPr>
            <a:xfrm>
              <a:off x="160878" y="1522999"/>
              <a:ext cx="4720542" cy="47205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897958" y="2309710"/>
              <a:ext cx="3352903" cy="3273271"/>
            </a:xfrm>
            <a:custGeom>
              <a:avLst/>
              <a:gdLst/>
              <a:ahLst/>
              <a:cxnLst/>
              <a:rect l="l" t="t" r="r" b="b"/>
              <a:pathLst>
                <a:path w="3352903" h="3273271">
                  <a:moveTo>
                    <a:pt x="0" y="0"/>
                  </a:moveTo>
                  <a:lnTo>
                    <a:pt x="3352903" y="0"/>
                  </a:lnTo>
                  <a:lnTo>
                    <a:pt x="3352903" y="3273271"/>
                  </a:lnTo>
                  <a:lnTo>
                    <a:pt x="0" y="3273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0" y="57151"/>
              <a:ext cx="5042297" cy="1565129"/>
            </a:xfrm>
            <a:prstGeom prst="rect">
              <a:avLst/>
            </a:prstGeom>
          </p:spPr>
          <p:txBody>
            <a:bodyPr lIns="0" tIns="0" rIns="0" bIns="0" rtlCol="0" anchor="t">
              <a:spAutoFit/>
            </a:bodyPr>
            <a:lstStyle/>
            <a:p>
              <a:pPr marL="0" lvl="0" indent="0" algn="ctr">
                <a:lnSpc>
                  <a:spcPts val="4476"/>
                </a:lnSpc>
                <a:spcBef>
                  <a:spcPct val="0"/>
                </a:spcBef>
              </a:pPr>
              <a:r>
                <a:rPr lang="en-US" sz="4263" u="none" strike="noStrike" dirty="0">
                  <a:solidFill>
                    <a:srgbClr val="99E264"/>
                  </a:solidFill>
                  <a:latin typeface="Rajdhani Bold"/>
                </a:rPr>
                <a:t>MÜŞTER</a:t>
              </a:r>
              <a:r>
                <a:rPr lang="tr-TR" sz="4263" u="none" strike="noStrike" dirty="0">
                  <a:solidFill>
                    <a:srgbClr val="99E264"/>
                  </a:solidFill>
                  <a:latin typeface="Rajdhani Bold"/>
                </a:rPr>
                <a:t>İ</a:t>
              </a:r>
              <a:r>
                <a:rPr lang="en-US" sz="4263" u="none" strike="noStrike" dirty="0">
                  <a:solidFill>
                    <a:srgbClr val="99E264"/>
                  </a:solidFill>
                  <a:latin typeface="Rajdhani Bold"/>
                </a:rPr>
                <a:t> ANAL</a:t>
              </a:r>
              <a:r>
                <a:rPr lang="tr-TR" sz="4263" u="none" strike="noStrike" dirty="0">
                  <a:solidFill>
                    <a:srgbClr val="99E264"/>
                  </a:solidFill>
                  <a:latin typeface="Rajdhani Bold"/>
                </a:rPr>
                <a:t>İ</a:t>
              </a:r>
              <a:r>
                <a:rPr lang="en-US" sz="4263" u="none" strike="noStrike" dirty="0">
                  <a:solidFill>
                    <a:srgbClr val="99E264"/>
                  </a:solidFill>
                  <a:latin typeface="Rajdhani Bold"/>
                </a:rPr>
                <a:t>Z</a:t>
              </a:r>
              <a:r>
                <a:rPr lang="tr-TR" sz="4263" u="none" strike="noStrike" dirty="0">
                  <a:solidFill>
                    <a:srgbClr val="99E264"/>
                  </a:solidFill>
                  <a:latin typeface="Rajdhani Bold"/>
                </a:rPr>
                <a:t>İ</a:t>
              </a:r>
              <a:endParaRPr lang="en-US" sz="4263" u="none" strike="noStrike" dirty="0">
                <a:solidFill>
                  <a:srgbClr val="99E264"/>
                </a:solidFill>
                <a:latin typeface="Rajdhani Bold"/>
              </a:endParaRPr>
            </a:p>
          </p:txBody>
        </p:sp>
      </p:grpSp>
      <p:grpSp>
        <p:nvGrpSpPr>
          <p:cNvPr id="11" name="Group 11"/>
          <p:cNvGrpSpPr/>
          <p:nvPr/>
        </p:nvGrpSpPr>
        <p:grpSpPr>
          <a:xfrm>
            <a:off x="474067" y="498788"/>
            <a:ext cx="3831233" cy="4475662"/>
            <a:chOff x="0" y="0"/>
            <a:chExt cx="5108311" cy="5967549"/>
          </a:xfrm>
        </p:grpSpPr>
        <p:grpSp>
          <p:nvGrpSpPr>
            <p:cNvPr id="12" name="Group 12"/>
            <p:cNvGrpSpPr/>
            <p:nvPr/>
          </p:nvGrpSpPr>
          <p:grpSpPr>
            <a:xfrm>
              <a:off x="70457" y="1114617"/>
              <a:ext cx="4852933" cy="48529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5" name="Freeform 15"/>
            <p:cNvSpPr/>
            <p:nvPr/>
          </p:nvSpPr>
          <p:spPr>
            <a:xfrm>
              <a:off x="724144" y="1726715"/>
              <a:ext cx="4199246" cy="3648095"/>
            </a:xfrm>
            <a:custGeom>
              <a:avLst/>
              <a:gdLst/>
              <a:ahLst/>
              <a:cxnLst/>
              <a:rect l="l" t="t" r="r" b="b"/>
              <a:pathLst>
                <a:path w="4199246" h="3648095">
                  <a:moveTo>
                    <a:pt x="0" y="0"/>
                  </a:moveTo>
                  <a:lnTo>
                    <a:pt x="4199246" y="0"/>
                  </a:lnTo>
                  <a:lnTo>
                    <a:pt x="4199246" y="3648095"/>
                  </a:lnTo>
                  <a:lnTo>
                    <a:pt x="0" y="3648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0" y="66675"/>
              <a:ext cx="5108311" cy="848233"/>
            </a:xfrm>
            <a:prstGeom prst="rect">
              <a:avLst/>
            </a:prstGeom>
          </p:spPr>
          <p:txBody>
            <a:bodyPr lIns="0" tIns="0" rIns="0" bIns="0" rtlCol="0" anchor="t">
              <a:spAutoFit/>
            </a:bodyPr>
            <a:lstStyle/>
            <a:p>
              <a:pPr marL="0" lvl="0" indent="0" algn="ctr">
                <a:lnSpc>
                  <a:spcPts val="4746"/>
                </a:lnSpc>
                <a:spcBef>
                  <a:spcPct val="0"/>
                </a:spcBef>
              </a:pPr>
              <a:r>
                <a:rPr lang="en-US" sz="4520" u="none" strike="noStrike" dirty="0">
                  <a:solidFill>
                    <a:srgbClr val="99E264"/>
                  </a:solidFill>
                  <a:latin typeface="Rajdhani Bold"/>
                </a:rPr>
                <a:t>S</a:t>
              </a:r>
              <a:r>
                <a:rPr lang="tr-TR" sz="4520" u="none" strike="noStrike" dirty="0">
                  <a:solidFill>
                    <a:srgbClr val="99E264"/>
                  </a:solidFill>
                  <a:latin typeface="Rajdhani Bold"/>
                </a:rPr>
                <a:t>İ</a:t>
              </a:r>
              <a:r>
                <a:rPr lang="en-US" sz="4520" u="none" strike="noStrike" dirty="0">
                  <a:solidFill>
                    <a:srgbClr val="99E264"/>
                  </a:solidFill>
                  <a:latin typeface="Rajdhani Bold"/>
                </a:rPr>
                <a:t>PAR</a:t>
              </a:r>
              <a:r>
                <a:rPr lang="tr-TR" sz="4520" u="none" strike="noStrike" dirty="0">
                  <a:solidFill>
                    <a:srgbClr val="99E264"/>
                  </a:solidFill>
                  <a:latin typeface="Rajdhani Bold"/>
                </a:rPr>
                <a:t>İ</a:t>
              </a:r>
              <a:r>
                <a:rPr lang="en-US" sz="4520" u="none" strike="noStrike" dirty="0">
                  <a:solidFill>
                    <a:srgbClr val="99E264"/>
                  </a:solidFill>
                  <a:latin typeface="Rajdhani Bold"/>
                </a:rPr>
                <a:t>Ş ANAL</a:t>
              </a:r>
              <a:r>
                <a:rPr lang="tr-TR" sz="4520" u="none" strike="noStrike" dirty="0">
                  <a:solidFill>
                    <a:srgbClr val="99E264"/>
                  </a:solidFill>
                  <a:latin typeface="Rajdhani Bold"/>
                </a:rPr>
                <a:t>İ</a:t>
              </a:r>
              <a:r>
                <a:rPr lang="en-US" sz="4520" u="none" strike="noStrike" dirty="0">
                  <a:solidFill>
                    <a:srgbClr val="99E264"/>
                  </a:solidFill>
                  <a:latin typeface="Rajdhani Bold"/>
                </a:rPr>
                <a:t>Z</a:t>
              </a:r>
              <a:r>
                <a:rPr lang="tr-TR" sz="4520" u="none" strike="noStrike" dirty="0">
                  <a:solidFill>
                    <a:srgbClr val="99E264"/>
                  </a:solidFill>
                  <a:latin typeface="Rajdhani Bold"/>
                </a:rPr>
                <a:t>İ</a:t>
              </a:r>
              <a:endParaRPr lang="en-US" sz="4520" u="none" strike="noStrike" dirty="0">
                <a:solidFill>
                  <a:srgbClr val="99E264"/>
                </a:solidFill>
                <a:latin typeface="Rajdhani Bold"/>
              </a:endParaRPr>
            </a:p>
          </p:txBody>
        </p:sp>
      </p:grpSp>
      <p:grpSp>
        <p:nvGrpSpPr>
          <p:cNvPr id="17" name="Group 17"/>
          <p:cNvGrpSpPr/>
          <p:nvPr/>
        </p:nvGrpSpPr>
        <p:grpSpPr>
          <a:xfrm>
            <a:off x="7864304" y="541651"/>
            <a:ext cx="3357353" cy="4398770"/>
            <a:chOff x="0" y="57151"/>
            <a:chExt cx="4476470" cy="5865026"/>
          </a:xfrm>
        </p:grpSpPr>
        <p:grpSp>
          <p:nvGrpSpPr>
            <p:cNvPr id="18" name="Group 18"/>
            <p:cNvGrpSpPr/>
            <p:nvPr/>
          </p:nvGrpSpPr>
          <p:grpSpPr>
            <a:xfrm>
              <a:off x="0" y="1056973"/>
              <a:ext cx="4476470" cy="4865204"/>
              <a:chOff x="0" y="19050"/>
              <a:chExt cx="812800" cy="883383"/>
            </a:xfrm>
          </p:grpSpPr>
          <p:sp>
            <p:nvSpPr>
              <p:cNvPr id="19" name="Freeform 19"/>
              <p:cNvSpPr/>
              <p:nvPr/>
            </p:nvSpPr>
            <p:spPr>
              <a:xfrm>
                <a:off x="0" y="8963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a:ln cap="sq">
                <a:noFill/>
                <a:prstDash val="solid"/>
                <a:miter/>
              </a:ln>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marL="0" lvl="0" indent="0" algn="ctr">
                  <a:lnSpc>
                    <a:spcPts val="3299"/>
                  </a:lnSpc>
                  <a:spcBef>
                    <a:spcPct val="0"/>
                  </a:spcBef>
                </a:pPr>
                <a:endParaRPr/>
              </a:p>
            </p:txBody>
          </p:sp>
        </p:grpSp>
        <p:sp>
          <p:nvSpPr>
            <p:cNvPr id="21" name="Freeform 21"/>
            <p:cNvSpPr/>
            <p:nvPr/>
          </p:nvSpPr>
          <p:spPr>
            <a:xfrm>
              <a:off x="415731" y="1711967"/>
              <a:ext cx="3544371" cy="3544371"/>
            </a:xfrm>
            <a:custGeom>
              <a:avLst/>
              <a:gdLst/>
              <a:ahLst/>
              <a:cxnLst/>
              <a:rect l="l" t="t" r="r" b="b"/>
              <a:pathLst>
                <a:path w="3544371" h="3544371">
                  <a:moveTo>
                    <a:pt x="0" y="0"/>
                  </a:moveTo>
                  <a:lnTo>
                    <a:pt x="3544370" y="0"/>
                  </a:lnTo>
                  <a:lnTo>
                    <a:pt x="3544370" y="3544371"/>
                  </a:lnTo>
                  <a:lnTo>
                    <a:pt x="0" y="354437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2" name="TextBox 22"/>
            <p:cNvSpPr txBox="1"/>
            <p:nvPr/>
          </p:nvSpPr>
          <p:spPr>
            <a:xfrm>
              <a:off x="191719" y="57151"/>
              <a:ext cx="4235931" cy="1529222"/>
            </a:xfrm>
            <a:prstGeom prst="rect">
              <a:avLst/>
            </a:prstGeom>
          </p:spPr>
          <p:txBody>
            <a:bodyPr lIns="0" tIns="0" rIns="0" bIns="0" rtlCol="0" anchor="t">
              <a:spAutoFit/>
            </a:bodyPr>
            <a:lstStyle/>
            <a:p>
              <a:pPr marL="0" lvl="0" indent="0" algn="ctr">
                <a:lnSpc>
                  <a:spcPts val="4352"/>
                </a:lnSpc>
                <a:spcBef>
                  <a:spcPct val="0"/>
                </a:spcBef>
              </a:pPr>
              <a:r>
                <a:rPr lang="en-US" sz="4145" u="none" strike="noStrike" dirty="0">
                  <a:solidFill>
                    <a:srgbClr val="99E264"/>
                  </a:solidFill>
                  <a:latin typeface="Rajdhani Bold"/>
                </a:rPr>
                <a:t>SATICI ANAL</a:t>
              </a:r>
              <a:r>
                <a:rPr lang="tr-TR" sz="4145" u="none" strike="noStrike" dirty="0">
                  <a:solidFill>
                    <a:srgbClr val="99E264"/>
                  </a:solidFill>
                  <a:latin typeface="Rajdhani Bold"/>
                </a:rPr>
                <a:t>İ</a:t>
              </a:r>
              <a:r>
                <a:rPr lang="en-US" sz="4145" u="none" strike="noStrike" dirty="0">
                  <a:solidFill>
                    <a:srgbClr val="99E264"/>
                  </a:solidFill>
                  <a:latin typeface="Rajdhani Bold"/>
                </a:rPr>
                <a:t>Z</a:t>
              </a:r>
              <a:r>
                <a:rPr lang="tr-TR" sz="4145" u="none" strike="noStrike" dirty="0">
                  <a:solidFill>
                    <a:srgbClr val="99E264"/>
                  </a:solidFill>
                  <a:latin typeface="Rajdhani Bold"/>
                </a:rPr>
                <a:t>İ</a:t>
              </a:r>
              <a:endParaRPr lang="en-US" sz="4145" u="none" strike="noStrike" dirty="0">
                <a:solidFill>
                  <a:srgbClr val="99E264"/>
                </a:solidFill>
                <a:latin typeface="Rajdhani Bold"/>
              </a:endParaRPr>
            </a:p>
          </p:txBody>
        </p:sp>
      </p:grpSp>
      <p:grpSp>
        <p:nvGrpSpPr>
          <p:cNvPr id="23" name="Group 23"/>
          <p:cNvGrpSpPr/>
          <p:nvPr/>
        </p:nvGrpSpPr>
        <p:grpSpPr>
          <a:xfrm>
            <a:off x="11221657" y="5214938"/>
            <a:ext cx="4038544" cy="4464237"/>
            <a:chOff x="0" y="57151"/>
            <a:chExt cx="5384725" cy="5952315"/>
          </a:xfrm>
        </p:grpSpPr>
        <p:grpSp>
          <p:nvGrpSpPr>
            <p:cNvPr id="24" name="Group 24"/>
            <p:cNvGrpSpPr/>
            <p:nvPr/>
          </p:nvGrpSpPr>
          <p:grpSpPr>
            <a:xfrm>
              <a:off x="433564" y="1491868"/>
              <a:ext cx="4517598" cy="451759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7" name="Freeform 27"/>
            <p:cNvSpPr/>
            <p:nvPr/>
          </p:nvSpPr>
          <p:spPr>
            <a:xfrm>
              <a:off x="0" y="1840609"/>
              <a:ext cx="5384725" cy="3514757"/>
            </a:xfrm>
            <a:custGeom>
              <a:avLst/>
              <a:gdLst/>
              <a:ahLst/>
              <a:cxnLst/>
              <a:rect l="l" t="t" r="r" b="b"/>
              <a:pathLst>
                <a:path w="5384725" h="3514757">
                  <a:moveTo>
                    <a:pt x="0" y="0"/>
                  </a:moveTo>
                  <a:lnTo>
                    <a:pt x="5384725" y="0"/>
                  </a:lnTo>
                  <a:lnTo>
                    <a:pt x="5384725" y="3514757"/>
                  </a:lnTo>
                  <a:lnTo>
                    <a:pt x="0" y="3514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176059" y="57151"/>
              <a:ext cx="4418876" cy="1532044"/>
            </a:xfrm>
            <a:prstGeom prst="rect">
              <a:avLst/>
            </a:prstGeom>
          </p:spPr>
          <p:txBody>
            <a:bodyPr lIns="0" tIns="0" rIns="0" bIns="0" rtlCol="0" anchor="t">
              <a:spAutoFit/>
            </a:bodyPr>
            <a:lstStyle/>
            <a:p>
              <a:pPr marL="0" lvl="0" indent="0" algn="ctr">
                <a:lnSpc>
                  <a:spcPts val="4410"/>
                </a:lnSpc>
                <a:spcBef>
                  <a:spcPct val="0"/>
                </a:spcBef>
              </a:pPr>
              <a:r>
                <a:rPr lang="en-US" sz="4200" u="none" strike="noStrike" dirty="0">
                  <a:solidFill>
                    <a:srgbClr val="99E264"/>
                  </a:solidFill>
                  <a:latin typeface="Rajdhani Bold"/>
                </a:rPr>
                <a:t>ÖDEME ANAL</a:t>
              </a:r>
              <a:r>
                <a:rPr lang="tr-TR" sz="4200" u="none" strike="noStrike" dirty="0">
                  <a:solidFill>
                    <a:srgbClr val="99E264"/>
                  </a:solidFill>
                  <a:latin typeface="Rajdhani Bold"/>
                </a:rPr>
                <a:t>İ</a:t>
              </a:r>
              <a:r>
                <a:rPr lang="en-US" sz="4200" u="none" strike="noStrike" dirty="0">
                  <a:solidFill>
                    <a:srgbClr val="99E264"/>
                  </a:solidFill>
                  <a:latin typeface="Rajdhani Bold"/>
                </a:rPr>
                <a:t>Z</a:t>
              </a:r>
              <a:r>
                <a:rPr lang="tr-TR" sz="4200" u="none" strike="noStrike" dirty="0">
                  <a:solidFill>
                    <a:srgbClr val="99E264"/>
                  </a:solidFill>
                  <a:latin typeface="Rajdhani Bold"/>
                </a:rPr>
                <a:t>İ</a:t>
              </a:r>
              <a:endParaRPr lang="en-US" sz="4200" u="none" strike="noStrike" dirty="0">
                <a:solidFill>
                  <a:srgbClr val="99E264"/>
                </a:solidFill>
                <a:latin typeface="Rajdhani Bold"/>
              </a:endParaRPr>
            </a:p>
          </p:txBody>
        </p:sp>
      </p:grpSp>
      <p:grpSp>
        <p:nvGrpSpPr>
          <p:cNvPr id="29" name="Group 29"/>
          <p:cNvGrpSpPr/>
          <p:nvPr/>
        </p:nvGrpSpPr>
        <p:grpSpPr>
          <a:xfrm>
            <a:off x="14784007" y="482306"/>
            <a:ext cx="3250122" cy="4350884"/>
            <a:chOff x="0" y="16445"/>
            <a:chExt cx="4333496" cy="5801180"/>
          </a:xfrm>
        </p:grpSpPr>
        <p:grpSp>
          <p:nvGrpSpPr>
            <p:cNvPr id="30" name="Group 30"/>
            <p:cNvGrpSpPr/>
            <p:nvPr/>
          </p:nvGrpSpPr>
          <p:grpSpPr>
            <a:xfrm>
              <a:off x="0" y="1235017"/>
              <a:ext cx="4333496" cy="4582608"/>
              <a:chOff x="0" y="19050"/>
              <a:chExt cx="812800" cy="859524"/>
            </a:xfrm>
          </p:grpSpPr>
          <p:sp>
            <p:nvSpPr>
              <p:cNvPr id="31" name="Freeform 31"/>
              <p:cNvSpPr/>
              <p:nvPr/>
            </p:nvSpPr>
            <p:spPr>
              <a:xfrm>
                <a:off x="0" y="6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33" name="Freeform 33"/>
            <p:cNvSpPr/>
            <p:nvPr/>
          </p:nvSpPr>
          <p:spPr>
            <a:xfrm>
              <a:off x="765252" y="2072695"/>
              <a:ext cx="2884503" cy="2921687"/>
            </a:xfrm>
            <a:custGeom>
              <a:avLst/>
              <a:gdLst/>
              <a:ahLst/>
              <a:cxnLst/>
              <a:rect l="l" t="t" r="r" b="b"/>
              <a:pathLst>
                <a:path w="2884503" h="2921688">
                  <a:moveTo>
                    <a:pt x="0" y="0"/>
                  </a:moveTo>
                  <a:lnTo>
                    <a:pt x="2884503" y="0"/>
                  </a:lnTo>
                  <a:lnTo>
                    <a:pt x="2884503" y="2921687"/>
                  </a:lnTo>
                  <a:lnTo>
                    <a:pt x="0" y="29216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4" name="TextBox 34"/>
            <p:cNvSpPr txBox="1"/>
            <p:nvPr/>
          </p:nvSpPr>
          <p:spPr>
            <a:xfrm>
              <a:off x="385909" y="16445"/>
              <a:ext cx="3616127" cy="1529394"/>
            </a:xfrm>
            <a:prstGeom prst="rect">
              <a:avLst/>
            </a:prstGeom>
          </p:spPr>
          <p:txBody>
            <a:bodyPr lIns="0" tIns="0" rIns="0" bIns="0" rtlCol="0" anchor="t">
              <a:spAutoFit/>
            </a:bodyPr>
            <a:lstStyle/>
            <a:p>
              <a:pPr marL="0" lvl="0" indent="0" algn="ctr">
                <a:lnSpc>
                  <a:spcPts val="4357"/>
                </a:lnSpc>
                <a:spcBef>
                  <a:spcPct val="0"/>
                </a:spcBef>
              </a:pPr>
              <a:r>
                <a:rPr lang="en-US" sz="4149" u="none" strike="noStrike" dirty="0">
                  <a:solidFill>
                    <a:srgbClr val="99E264"/>
                  </a:solidFill>
                  <a:latin typeface="Rajdhani Bold"/>
                </a:rPr>
                <a:t>RFM ANAL</a:t>
              </a:r>
              <a:r>
                <a:rPr lang="tr-TR" sz="4149" u="none" strike="noStrike" dirty="0">
                  <a:solidFill>
                    <a:srgbClr val="99E264"/>
                  </a:solidFill>
                  <a:latin typeface="Rajdhani Bold"/>
                </a:rPr>
                <a:t>İ</a:t>
              </a:r>
              <a:r>
                <a:rPr lang="en-US" sz="4149" u="none" strike="noStrike" dirty="0">
                  <a:solidFill>
                    <a:srgbClr val="99E264"/>
                  </a:solidFill>
                  <a:latin typeface="Rajdhani Bold"/>
                </a:rPr>
                <a:t>Z</a:t>
              </a:r>
              <a:r>
                <a:rPr lang="tr-TR" sz="4149" u="none" strike="noStrike" dirty="0">
                  <a:solidFill>
                    <a:srgbClr val="99E264"/>
                  </a:solidFill>
                  <a:latin typeface="Rajdhani Bold"/>
                </a:rPr>
                <a:t>İ</a:t>
              </a:r>
              <a:endParaRPr lang="en-US" sz="4149" u="none" strike="noStrike" dirty="0">
                <a:solidFill>
                  <a:srgbClr val="99E264"/>
                </a:solidFill>
                <a:latin typeface="Rajdhani Bol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graphicFrame>
        <p:nvGraphicFramePr>
          <p:cNvPr id="6" name="Table 6"/>
          <p:cNvGraphicFramePr>
            <a:graphicFrameLocks noGrp="1"/>
          </p:cNvGraphicFramePr>
          <p:nvPr/>
        </p:nvGraphicFramePr>
        <p:xfrm>
          <a:off x="510715" y="2997790"/>
          <a:ext cx="17266570" cy="5553073"/>
        </p:xfrm>
        <a:graphic>
          <a:graphicData uri="http://schemas.openxmlformats.org/drawingml/2006/table">
            <a:tbl>
              <a:tblPr/>
              <a:tblGrid>
                <a:gridCol w="4206629">
                  <a:extLst>
                    <a:ext uri="{9D8B030D-6E8A-4147-A177-3AD203B41FA5}">
                      <a16:colId xmlns:a16="http://schemas.microsoft.com/office/drawing/2014/main" val="20000"/>
                    </a:ext>
                  </a:extLst>
                </a:gridCol>
                <a:gridCol w="3420251">
                  <a:extLst>
                    <a:ext uri="{9D8B030D-6E8A-4147-A177-3AD203B41FA5}">
                      <a16:colId xmlns:a16="http://schemas.microsoft.com/office/drawing/2014/main" val="20001"/>
                    </a:ext>
                  </a:extLst>
                </a:gridCol>
                <a:gridCol w="3168347">
                  <a:extLst>
                    <a:ext uri="{9D8B030D-6E8A-4147-A177-3AD203B41FA5}">
                      <a16:colId xmlns:a16="http://schemas.microsoft.com/office/drawing/2014/main" val="20002"/>
                    </a:ext>
                  </a:extLst>
                </a:gridCol>
                <a:gridCol w="2762323">
                  <a:extLst>
                    <a:ext uri="{9D8B030D-6E8A-4147-A177-3AD203B41FA5}">
                      <a16:colId xmlns:a16="http://schemas.microsoft.com/office/drawing/2014/main" val="20003"/>
                    </a:ext>
                  </a:extLst>
                </a:gridCol>
                <a:gridCol w="3709020">
                  <a:extLst>
                    <a:ext uri="{9D8B030D-6E8A-4147-A177-3AD203B41FA5}">
                      <a16:colId xmlns:a16="http://schemas.microsoft.com/office/drawing/2014/main" val="20004"/>
                    </a:ext>
                  </a:extLst>
                </a:gridCol>
              </a:tblGrid>
              <a:tr h="925512">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extLst>
                  <a:ext uri="{0D108BD9-81ED-4DB2-BD59-A6C34878D82A}">
                    <a16:rowId xmlns:a16="http://schemas.microsoft.com/office/drawing/2014/main" val="10000"/>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d13e50eaa47b4cbe9eb81465865d8cfc</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 days 23:20:31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4.81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12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1"/>
                  </a:ext>
                </a:extLst>
              </a:tr>
              <a:tr h="854686">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6b90f847357d8981edd79a1eb1bf0acb</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 days 11:21:46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48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4.38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17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2"/>
                  </a:ext>
                </a:extLst>
              </a:tr>
              <a:tr h="996339">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d566c37fa119d5e66c4e9052e83ee4ea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 days 19:52:16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73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4.72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3"/>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6061155addc1e54b4cfb51c1c2a32ad8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5 days 24:47:27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35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4.71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13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4"/>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18e694e0e48ed6f7aa3f24aade5fd697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5 days 25:53:20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34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4.68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48140" y="1053445"/>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S</a:t>
            </a:r>
            <a:r>
              <a:rPr lang="tr-TR" sz="7500" dirty="0">
                <a:solidFill>
                  <a:srgbClr val="99E264"/>
                </a:solidFill>
                <a:latin typeface="Rajdhani Bold"/>
              </a:rPr>
              <a:t>İ</a:t>
            </a:r>
            <a:r>
              <a:rPr lang="en-US" sz="7500" dirty="0">
                <a:solidFill>
                  <a:srgbClr val="99E264"/>
                </a:solidFill>
                <a:latin typeface="Rajdhani Bold"/>
              </a:rPr>
              <a:t>PAR</a:t>
            </a:r>
            <a:r>
              <a:rPr lang="tr-TR" sz="7500" dirty="0">
                <a:solidFill>
                  <a:srgbClr val="99E264"/>
                </a:solidFill>
                <a:latin typeface="Rajdhani Bold"/>
              </a:rPr>
              <a:t>İ</a:t>
            </a:r>
            <a:r>
              <a:rPr lang="en-US" sz="7500" dirty="0">
                <a:solidFill>
                  <a:srgbClr val="99E264"/>
                </a:solidFill>
                <a:latin typeface="Rajdhani Bold"/>
              </a:rPr>
              <a:t>ŞLER</a:t>
            </a:r>
            <a:r>
              <a:rPr lang="tr-TR" sz="7500" dirty="0">
                <a:solidFill>
                  <a:srgbClr val="99E264"/>
                </a:solidFill>
                <a:latin typeface="Rajdhani Bold"/>
              </a:rPr>
              <a:t>İ</a:t>
            </a:r>
            <a:r>
              <a:rPr lang="en-US" sz="7500" dirty="0">
                <a:solidFill>
                  <a:srgbClr val="99E264"/>
                </a:solidFill>
                <a:latin typeface="Rajdhani Bold"/>
              </a:rPr>
              <a:t> EN HIZLI TESL</a:t>
            </a:r>
            <a:r>
              <a:rPr lang="tr-TR" sz="7500" dirty="0">
                <a:solidFill>
                  <a:srgbClr val="99E264"/>
                </a:solidFill>
                <a:latin typeface="Rajdhani Bold"/>
              </a:rPr>
              <a:t>İ</a:t>
            </a:r>
            <a:r>
              <a:rPr lang="en-US" sz="7500" dirty="0">
                <a:solidFill>
                  <a:srgbClr val="99E264"/>
                </a:solidFill>
                <a:latin typeface="Rajdhani Bold"/>
              </a:rPr>
              <a:t>M EDEN SATICILAR</a:t>
            </a:r>
          </a:p>
        </p:txBody>
      </p:sp>
      <p:sp>
        <p:nvSpPr>
          <p:cNvPr id="8" name="TextBox 8"/>
          <p:cNvSpPr txBox="1"/>
          <p:nvPr/>
        </p:nvSpPr>
        <p:spPr>
          <a:xfrm>
            <a:off x="1687420" y="3206268"/>
            <a:ext cx="1411479"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SATICI</a:t>
            </a:r>
          </a:p>
        </p:txBody>
      </p:sp>
      <p:sp>
        <p:nvSpPr>
          <p:cNvPr id="9" name="TextBox 9"/>
          <p:cNvSpPr txBox="1"/>
          <p:nvPr/>
        </p:nvSpPr>
        <p:spPr>
          <a:xfrm>
            <a:off x="4850313" y="3058631"/>
            <a:ext cx="3078254" cy="7016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ORTALAMA TESLİMAT SÜRESİ</a:t>
            </a:r>
          </a:p>
        </p:txBody>
      </p:sp>
      <p:sp>
        <p:nvSpPr>
          <p:cNvPr id="10" name="TextBox 10"/>
          <p:cNvSpPr txBox="1"/>
          <p:nvPr/>
        </p:nvSpPr>
        <p:spPr>
          <a:xfrm>
            <a:off x="8767813" y="3234843"/>
            <a:ext cx="2691435" cy="3492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Open Sans Bold"/>
              </a:rPr>
              <a:t>SİPARİŞ SAYISI</a:t>
            </a:r>
          </a:p>
        </p:txBody>
      </p:sp>
      <p:sp>
        <p:nvSpPr>
          <p:cNvPr id="11" name="TextBox 11"/>
          <p:cNvSpPr txBox="1"/>
          <p:nvPr/>
        </p:nvSpPr>
        <p:spPr>
          <a:xfrm>
            <a:off x="11509250" y="3234843"/>
            <a:ext cx="2453442" cy="349250"/>
          </a:xfrm>
          <a:prstGeom prst="rect">
            <a:avLst/>
          </a:prstGeom>
        </p:spPr>
        <p:txBody>
          <a:bodyPr lIns="0" tIns="0" rIns="0" bIns="0" rtlCol="0" anchor="t">
            <a:spAutoFit/>
          </a:bodyPr>
          <a:lstStyle/>
          <a:p>
            <a:pPr>
              <a:lnSpc>
                <a:spcPts val="2800"/>
              </a:lnSpc>
              <a:spcBef>
                <a:spcPct val="0"/>
              </a:spcBef>
            </a:pPr>
            <a:r>
              <a:rPr lang="en-US" sz="2000">
                <a:solidFill>
                  <a:srgbClr val="020508"/>
                </a:solidFill>
                <a:latin typeface="Open Sans Bold"/>
              </a:rPr>
              <a:t>ORTALAMA PUAN</a:t>
            </a:r>
          </a:p>
        </p:txBody>
      </p:sp>
      <p:sp>
        <p:nvSpPr>
          <p:cNvPr id="12" name="TextBox 12"/>
          <p:cNvSpPr txBox="1"/>
          <p:nvPr/>
        </p:nvSpPr>
        <p:spPr>
          <a:xfrm>
            <a:off x="14733744" y="3234843"/>
            <a:ext cx="3043541" cy="349250"/>
          </a:xfrm>
          <a:prstGeom prst="rect">
            <a:avLst/>
          </a:prstGeom>
        </p:spPr>
        <p:txBody>
          <a:bodyPr lIns="0" tIns="0" rIns="0" bIns="0" rtlCol="0" anchor="t">
            <a:spAutoFit/>
          </a:bodyPr>
          <a:lstStyle/>
          <a:p>
            <a:pPr>
              <a:lnSpc>
                <a:spcPts val="2800"/>
              </a:lnSpc>
              <a:spcBef>
                <a:spcPct val="0"/>
              </a:spcBef>
            </a:pPr>
            <a:r>
              <a:rPr lang="en-US" sz="2000">
                <a:solidFill>
                  <a:srgbClr val="020508"/>
                </a:solidFill>
                <a:latin typeface="Open Sans Bold"/>
              </a:rPr>
              <a:t>YORUM SAYISI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graphicFrame>
        <p:nvGraphicFramePr>
          <p:cNvPr id="6" name="Table 6"/>
          <p:cNvGraphicFramePr>
            <a:graphicFrameLocks noGrp="1"/>
          </p:cNvGraphicFramePr>
          <p:nvPr/>
        </p:nvGraphicFramePr>
        <p:xfrm>
          <a:off x="510715" y="2912737"/>
          <a:ext cx="17266571" cy="5553073"/>
        </p:xfrm>
        <a:graphic>
          <a:graphicData uri="http://schemas.openxmlformats.org/drawingml/2006/table">
            <a:tbl>
              <a:tblPr/>
              <a:tblGrid>
                <a:gridCol w="6728349">
                  <a:extLst>
                    <a:ext uri="{9D8B030D-6E8A-4147-A177-3AD203B41FA5}">
                      <a16:colId xmlns:a16="http://schemas.microsoft.com/office/drawing/2014/main" val="20000"/>
                    </a:ext>
                  </a:extLst>
                </a:gridCol>
                <a:gridCol w="5470567">
                  <a:extLst>
                    <a:ext uri="{9D8B030D-6E8A-4147-A177-3AD203B41FA5}">
                      <a16:colId xmlns:a16="http://schemas.microsoft.com/office/drawing/2014/main" val="20001"/>
                    </a:ext>
                  </a:extLst>
                </a:gridCol>
                <a:gridCol w="5067655">
                  <a:extLst>
                    <a:ext uri="{9D8B030D-6E8A-4147-A177-3AD203B41FA5}">
                      <a16:colId xmlns:a16="http://schemas.microsoft.com/office/drawing/2014/main" val="20002"/>
                    </a:ext>
                  </a:extLst>
                </a:gridCol>
              </a:tblGrid>
              <a:tr h="925512">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tc>
                  <a:txBody>
                    <a:bodyPr/>
                    <a:lstStyle/>
                    <a:p>
                      <a:pPr marL="0" lvl="0" indent="0" algn="ctr">
                        <a:lnSpc>
                          <a:spcPts val="2041"/>
                        </a:lnSpc>
                        <a:spcBef>
                          <a:spcPct val="0"/>
                        </a:spcBef>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F1CF">
                        <a:alpha val="70980"/>
                      </a:srgbClr>
                    </a:solidFill>
                  </a:tcPr>
                </a:tc>
                <a:extLst>
                  <a:ext uri="{0D108BD9-81ED-4DB2-BD59-A6C34878D82A}">
                    <a16:rowId xmlns:a16="http://schemas.microsoft.com/office/drawing/2014/main" val="10000"/>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b2ba3715d723d245138f291a6fe42594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27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363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1"/>
                  </a:ext>
                </a:extLst>
              </a:tr>
              <a:tr h="854686">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955fee9216a65b617aa5c0531780ce60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1499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2"/>
                  </a:ext>
                </a:extLst>
              </a:tr>
              <a:tr h="996339">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4e922959ae960d389249c378d1c939f5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437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3"/>
                  </a:ext>
                </a:extLst>
              </a:tr>
              <a:tr h="925512">
                <a:tc>
                  <a:txBody>
                    <a:bodyPr/>
                    <a:lstStyle/>
                    <a:p>
                      <a:pPr marL="0" lvl="0" indent="0" algn="l">
                        <a:lnSpc>
                          <a:spcPts val="2239"/>
                        </a:lnSpc>
                        <a:spcBef>
                          <a:spcPct val="0"/>
                        </a:spcBef>
                        <a:defRPr/>
                      </a:pPr>
                      <a:r>
                        <a:rPr lang="en-US" sz="1599" u="none" strike="noStrike">
                          <a:solidFill>
                            <a:srgbClr val="020508">
                              <a:alpha val="70980"/>
                            </a:srgbClr>
                          </a:solidFill>
                          <a:latin typeface="Open Sans Bold"/>
                        </a:rPr>
                        <a:t>1da3aeb70d7989d1e6d9b0e887f97c23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u="none" strike="noStrike">
                          <a:solidFill>
                            <a:srgbClr val="020508">
                              <a:alpha val="70980"/>
                            </a:srgbClr>
                          </a:solidFill>
                          <a:latin typeface="Open Sans Bold"/>
                        </a:rPr>
                        <a:t>21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328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4"/>
                  </a:ext>
                </a:extLst>
              </a:tr>
              <a:tr h="925512">
                <a:tc>
                  <a:txBody>
                    <a:bodyPr/>
                    <a:lstStyle/>
                    <a:p>
                      <a:pPr marL="0" lvl="0" indent="0" algn="l">
                        <a:lnSpc>
                          <a:spcPts val="2239"/>
                        </a:lnSpc>
                        <a:spcBef>
                          <a:spcPct val="0"/>
                        </a:spcBef>
                        <a:defRPr/>
                      </a:pPr>
                      <a:r>
                        <a:rPr lang="en-US" sz="1599">
                          <a:solidFill>
                            <a:srgbClr val="020508">
                              <a:alpha val="70980"/>
                            </a:srgbClr>
                          </a:solidFill>
                          <a:latin typeface="Open Sans Bold"/>
                        </a:rPr>
                        <a:t>f8db351d8c4c4c22c6835c19a46f01b0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19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tc>
                  <a:txBody>
                    <a:bodyPr/>
                    <a:lstStyle/>
                    <a:p>
                      <a:pPr marL="0" lvl="0" indent="0" algn="ctr">
                        <a:lnSpc>
                          <a:spcPts val="2800"/>
                        </a:lnSpc>
                        <a:spcBef>
                          <a:spcPct val="0"/>
                        </a:spcBef>
                        <a:defRPr/>
                      </a:pPr>
                      <a:r>
                        <a:rPr lang="en-US" sz="2000">
                          <a:solidFill>
                            <a:srgbClr val="020508">
                              <a:alpha val="70980"/>
                            </a:srgbClr>
                          </a:solidFill>
                          <a:latin typeface="Open Sans Bold"/>
                        </a:rPr>
                        <a:t>721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9FA78">
                        <a:alpha val="70980"/>
                      </a:srgbClr>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48140" y="1053445"/>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YÜKSEK SİPARİŞ-KATEGOR</a:t>
            </a:r>
            <a:r>
              <a:rPr lang="tr-TR" sz="7500" dirty="0">
                <a:solidFill>
                  <a:srgbClr val="99E264"/>
                </a:solidFill>
                <a:latin typeface="Rajdhani Bold"/>
              </a:rPr>
              <a:t>İ</a:t>
            </a:r>
            <a:r>
              <a:rPr lang="en-US" sz="7500" dirty="0">
                <a:solidFill>
                  <a:srgbClr val="99E264"/>
                </a:solidFill>
                <a:latin typeface="Rajdhani Bold"/>
              </a:rPr>
              <a:t> SAYISI </a:t>
            </a:r>
            <a:r>
              <a:rPr lang="tr-TR" sz="7500" dirty="0">
                <a:solidFill>
                  <a:srgbClr val="99E264"/>
                </a:solidFill>
                <a:latin typeface="Rajdhani Bold"/>
              </a:rPr>
              <a:t>İ</a:t>
            </a:r>
            <a:r>
              <a:rPr lang="en-US" sz="7500" dirty="0">
                <a:solidFill>
                  <a:srgbClr val="99E264"/>
                </a:solidFill>
                <a:latin typeface="Rajdhani Bold"/>
              </a:rPr>
              <a:t>L</a:t>
            </a:r>
            <a:r>
              <a:rPr lang="tr-TR" sz="7500" dirty="0">
                <a:solidFill>
                  <a:srgbClr val="99E264"/>
                </a:solidFill>
                <a:latin typeface="Rajdhani Bold"/>
              </a:rPr>
              <a:t>İ</a:t>
            </a:r>
            <a:r>
              <a:rPr lang="en-US" sz="7500" dirty="0">
                <a:solidFill>
                  <a:srgbClr val="99E264"/>
                </a:solidFill>
                <a:latin typeface="Rajdhani Bold"/>
              </a:rPr>
              <a:t>ŞK</a:t>
            </a:r>
            <a:r>
              <a:rPr lang="tr-TR" sz="7500" dirty="0">
                <a:solidFill>
                  <a:srgbClr val="99E264"/>
                </a:solidFill>
                <a:latin typeface="Rajdhani Bold"/>
              </a:rPr>
              <a:t>İ</a:t>
            </a:r>
            <a:r>
              <a:rPr lang="en-US" sz="7500" dirty="0">
                <a:solidFill>
                  <a:srgbClr val="99E264"/>
                </a:solidFill>
                <a:latin typeface="Rajdhani Bold"/>
              </a:rPr>
              <a:t>S</a:t>
            </a:r>
            <a:r>
              <a:rPr lang="tr-TR" sz="7500" dirty="0">
                <a:solidFill>
                  <a:srgbClr val="99E264"/>
                </a:solidFill>
                <a:latin typeface="Rajdhani Bold"/>
              </a:rPr>
              <a:t>İ</a:t>
            </a:r>
            <a:endParaRPr lang="en-US" sz="7500" dirty="0">
              <a:solidFill>
                <a:srgbClr val="99E264"/>
              </a:solidFill>
              <a:latin typeface="Rajdhani Bold"/>
            </a:endParaRPr>
          </a:p>
        </p:txBody>
      </p:sp>
      <p:sp>
        <p:nvSpPr>
          <p:cNvPr id="8" name="TextBox 8"/>
          <p:cNvSpPr txBox="1"/>
          <p:nvPr/>
        </p:nvSpPr>
        <p:spPr>
          <a:xfrm>
            <a:off x="3070473" y="3234843"/>
            <a:ext cx="1411479"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SATICI</a:t>
            </a:r>
          </a:p>
        </p:txBody>
      </p:sp>
      <p:sp>
        <p:nvSpPr>
          <p:cNvPr id="9" name="TextBox 9"/>
          <p:cNvSpPr txBox="1"/>
          <p:nvPr/>
        </p:nvSpPr>
        <p:spPr>
          <a:xfrm>
            <a:off x="8693713" y="3234843"/>
            <a:ext cx="3078254"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ns Bold"/>
              </a:rPr>
              <a:t>KATEGORİ SAYISI</a:t>
            </a:r>
          </a:p>
        </p:txBody>
      </p:sp>
      <p:sp>
        <p:nvSpPr>
          <p:cNvPr id="10" name="TextBox 10"/>
          <p:cNvSpPr txBox="1"/>
          <p:nvPr/>
        </p:nvSpPr>
        <p:spPr>
          <a:xfrm>
            <a:off x="13936162" y="3234843"/>
            <a:ext cx="2691435" cy="3492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Open Sans Bold"/>
              </a:rPr>
              <a:t>SİPARİŞ SAYISI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123169" y="1171575"/>
            <a:ext cx="18288000" cy="1394549"/>
          </a:xfrm>
          <a:prstGeom prst="rect">
            <a:avLst/>
          </a:prstGeom>
        </p:spPr>
        <p:txBody>
          <a:bodyPr lIns="0" tIns="0" rIns="0" bIns="0" rtlCol="0" anchor="t">
            <a:spAutoFit/>
          </a:bodyPr>
          <a:lstStyle/>
          <a:p>
            <a:pPr marL="0" lvl="0" indent="0" algn="ctr">
              <a:lnSpc>
                <a:spcPts val="10499"/>
              </a:lnSpc>
              <a:spcBef>
                <a:spcPct val="0"/>
              </a:spcBef>
            </a:pPr>
            <a:r>
              <a:rPr lang="en-US" sz="9999" dirty="0">
                <a:solidFill>
                  <a:srgbClr val="99E264"/>
                </a:solidFill>
                <a:latin typeface="Rajdhani Bold"/>
              </a:rPr>
              <a:t>ÖDEME </a:t>
            </a:r>
            <a:r>
              <a:rPr lang="en-US" sz="9999" u="none" strike="noStrike" dirty="0">
                <a:solidFill>
                  <a:srgbClr val="99E264"/>
                </a:solidFill>
                <a:latin typeface="Rajdhani Bold"/>
              </a:rPr>
              <a:t>ANAL</a:t>
            </a:r>
            <a:r>
              <a:rPr lang="tr-TR" sz="9999" u="none" strike="noStrike" dirty="0">
                <a:solidFill>
                  <a:srgbClr val="99E264"/>
                </a:solidFill>
                <a:latin typeface="Rajdhani Bold"/>
              </a:rPr>
              <a:t>İ</a:t>
            </a:r>
            <a:r>
              <a:rPr lang="en-US" sz="9999" u="none" strike="noStrike" dirty="0">
                <a:solidFill>
                  <a:srgbClr val="99E264"/>
                </a:solidFill>
                <a:latin typeface="Rajdhani Bold"/>
              </a:rPr>
              <a:t>Z</a:t>
            </a:r>
            <a:r>
              <a:rPr lang="tr-TR" sz="9999" u="none" strike="noStrike" dirty="0">
                <a:solidFill>
                  <a:srgbClr val="99E264"/>
                </a:solidFill>
                <a:latin typeface="Rajdhani Bold"/>
              </a:rPr>
              <a:t>İ</a:t>
            </a:r>
            <a:endParaRPr lang="en-US" sz="9999" u="none" strike="noStrike" dirty="0">
              <a:solidFill>
                <a:srgbClr val="99E264"/>
              </a:solidFill>
              <a:latin typeface="Rajdhani Bold"/>
            </a:endParaRPr>
          </a:p>
        </p:txBody>
      </p:sp>
      <p:sp>
        <p:nvSpPr>
          <p:cNvPr id="4" name="Freeform 4"/>
          <p:cNvSpPr/>
          <p:nvPr/>
        </p:nvSpPr>
        <p:spPr>
          <a:xfrm>
            <a:off x="805002" y="5904810"/>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953316" y="5809560"/>
            <a:ext cx="12986305" cy="887096"/>
          </a:xfrm>
          <a:prstGeom prst="rect">
            <a:avLst/>
          </a:prstGeom>
        </p:spPr>
        <p:txBody>
          <a:bodyPr lIns="0" tIns="0" rIns="0" bIns="0" rtlCol="0" anchor="t">
            <a:spAutoFit/>
          </a:bodyPr>
          <a:lstStyle/>
          <a:p>
            <a:pPr>
              <a:lnSpc>
                <a:spcPts val="7279"/>
              </a:lnSpc>
            </a:pPr>
            <a:r>
              <a:rPr lang="en-US" sz="5199">
                <a:solidFill>
                  <a:srgbClr val="99E264"/>
                </a:solidFill>
                <a:latin typeface="Rajdhani Bold"/>
              </a:rPr>
              <a:t>Ödeme Tipi Analizi</a:t>
            </a:r>
          </a:p>
        </p:txBody>
      </p:sp>
      <p:sp>
        <p:nvSpPr>
          <p:cNvPr id="6" name="TextBox 6"/>
          <p:cNvSpPr txBox="1"/>
          <p:nvPr/>
        </p:nvSpPr>
        <p:spPr>
          <a:xfrm>
            <a:off x="1953316" y="3646794"/>
            <a:ext cx="9710823" cy="887095"/>
          </a:xfrm>
          <a:prstGeom prst="rect">
            <a:avLst/>
          </a:prstGeom>
        </p:spPr>
        <p:txBody>
          <a:bodyPr lIns="0" tIns="0" rIns="0" bIns="0" rtlCol="0" anchor="t">
            <a:spAutoFit/>
          </a:bodyPr>
          <a:lstStyle/>
          <a:p>
            <a:pPr>
              <a:lnSpc>
                <a:spcPts val="7279"/>
              </a:lnSpc>
            </a:pPr>
            <a:r>
              <a:rPr lang="en-US" sz="5199">
                <a:solidFill>
                  <a:srgbClr val="99E264"/>
                </a:solidFill>
                <a:latin typeface="Rajdhani Bold"/>
              </a:rPr>
              <a:t>Bölgelere Göre Taksit Sayısı</a:t>
            </a:r>
          </a:p>
        </p:txBody>
      </p:sp>
      <p:sp>
        <p:nvSpPr>
          <p:cNvPr id="7" name="Freeform 7"/>
          <p:cNvSpPr/>
          <p:nvPr/>
        </p:nvSpPr>
        <p:spPr>
          <a:xfrm>
            <a:off x="805002" y="3742044"/>
            <a:ext cx="704120" cy="697719"/>
          </a:xfrm>
          <a:custGeom>
            <a:avLst/>
            <a:gdLst/>
            <a:ahLst/>
            <a:cxnLst/>
            <a:rect l="l" t="t" r="r" b="b"/>
            <a:pathLst>
              <a:path w="704120" h="697719">
                <a:moveTo>
                  <a:pt x="0" y="0"/>
                </a:moveTo>
                <a:lnTo>
                  <a:pt x="704120" y="0"/>
                </a:lnTo>
                <a:lnTo>
                  <a:pt x="704120" y="697718"/>
                </a:lnTo>
                <a:lnTo>
                  <a:pt x="0" y="697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953316" y="7972328"/>
            <a:ext cx="15529681" cy="1811020"/>
          </a:xfrm>
          <a:prstGeom prst="rect">
            <a:avLst/>
          </a:prstGeom>
        </p:spPr>
        <p:txBody>
          <a:bodyPr lIns="0" tIns="0" rIns="0" bIns="0" rtlCol="0" anchor="t">
            <a:spAutoFit/>
          </a:bodyPr>
          <a:lstStyle/>
          <a:p>
            <a:pPr>
              <a:lnSpc>
                <a:spcPts val="7279"/>
              </a:lnSpc>
            </a:pPr>
            <a:r>
              <a:rPr lang="en-US" sz="5199">
                <a:solidFill>
                  <a:srgbClr val="99E264"/>
                </a:solidFill>
                <a:latin typeface="Rajdhani Bold"/>
              </a:rPr>
              <a:t>Peşin ve Taksitle Ödenen Siparişlerin Kategori Bazlı Analizi</a:t>
            </a:r>
          </a:p>
        </p:txBody>
      </p:sp>
      <p:sp>
        <p:nvSpPr>
          <p:cNvPr id="9" name="Freeform 9"/>
          <p:cNvSpPr/>
          <p:nvPr/>
        </p:nvSpPr>
        <p:spPr>
          <a:xfrm>
            <a:off x="805002" y="8067578"/>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Freeform 6"/>
          <p:cNvSpPr/>
          <p:nvPr/>
        </p:nvSpPr>
        <p:spPr>
          <a:xfrm>
            <a:off x="1028700" y="1600202"/>
            <a:ext cx="10776503" cy="8432769"/>
          </a:xfrm>
          <a:custGeom>
            <a:avLst/>
            <a:gdLst/>
            <a:ahLst/>
            <a:cxnLst/>
            <a:rect l="l" t="t" r="r" b="b"/>
            <a:pathLst>
              <a:path w="10776503" h="8432769">
                <a:moveTo>
                  <a:pt x="0" y="0"/>
                </a:moveTo>
                <a:lnTo>
                  <a:pt x="10776503" y="0"/>
                </a:lnTo>
                <a:lnTo>
                  <a:pt x="10776503" y="8432769"/>
                </a:lnTo>
                <a:lnTo>
                  <a:pt x="0" y="8432769"/>
                </a:lnTo>
                <a:lnTo>
                  <a:pt x="0" y="0"/>
                </a:lnTo>
                <a:close/>
              </a:path>
            </a:pathLst>
          </a:custGeom>
          <a:blipFill>
            <a:blip r:embed="rId6"/>
            <a:stretch>
              <a:fillRect r="-17494"/>
            </a:stretch>
          </a:blipFill>
        </p:spPr>
        <p:txBody>
          <a:bodyPr/>
          <a:lstStyle/>
          <a:p>
            <a:endParaRPr lang="en-US"/>
          </a:p>
        </p:txBody>
      </p:sp>
      <p:sp>
        <p:nvSpPr>
          <p:cNvPr id="7" name="Freeform 7"/>
          <p:cNvSpPr/>
          <p:nvPr/>
        </p:nvSpPr>
        <p:spPr>
          <a:xfrm>
            <a:off x="1133921" y="2257444"/>
            <a:ext cx="1857130" cy="3069636"/>
          </a:xfrm>
          <a:custGeom>
            <a:avLst/>
            <a:gdLst/>
            <a:ahLst/>
            <a:cxnLst/>
            <a:rect l="l" t="t" r="r" b="b"/>
            <a:pathLst>
              <a:path w="1857130" h="3069636">
                <a:moveTo>
                  <a:pt x="0" y="0"/>
                </a:moveTo>
                <a:lnTo>
                  <a:pt x="1857130" y="0"/>
                </a:lnTo>
                <a:lnTo>
                  <a:pt x="1857130" y="3069636"/>
                </a:lnTo>
                <a:lnTo>
                  <a:pt x="0" y="3069636"/>
                </a:lnTo>
                <a:lnTo>
                  <a:pt x="0" y="0"/>
                </a:lnTo>
                <a:close/>
              </a:path>
            </a:pathLst>
          </a:custGeom>
          <a:blipFill>
            <a:blip r:embed="rId7">
              <a:alphaModFix amt="68000"/>
            </a:blip>
            <a:stretch>
              <a:fillRect/>
            </a:stretch>
          </a:blipFill>
        </p:spPr>
        <p:txBody>
          <a:bodyPr/>
          <a:lstStyle/>
          <a:p>
            <a:endParaRPr lang="en-US"/>
          </a:p>
        </p:txBody>
      </p:sp>
      <p:sp>
        <p:nvSpPr>
          <p:cNvPr id="8" name="Freeform 8"/>
          <p:cNvSpPr/>
          <p:nvPr/>
        </p:nvSpPr>
        <p:spPr>
          <a:xfrm>
            <a:off x="11805203" y="2118474"/>
            <a:ext cx="6079536" cy="6650129"/>
          </a:xfrm>
          <a:custGeom>
            <a:avLst/>
            <a:gdLst/>
            <a:ahLst/>
            <a:cxnLst/>
            <a:rect l="l" t="t" r="r" b="b"/>
            <a:pathLst>
              <a:path w="6079536" h="6650129">
                <a:moveTo>
                  <a:pt x="0" y="0"/>
                </a:moveTo>
                <a:lnTo>
                  <a:pt x="6079536" y="0"/>
                </a:lnTo>
                <a:lnTo>
                  <a:pt x="6079536" y="6650129"/>
                </a:lnTo>
                <a:lnTo>
                  <a:pt x="0" y="6650129"/>
                </a:lnTo>
                <a:lnTo>
                  <a:pt x="0" y="0"/>
                </a:lnTo>
                <a:close/>
              </a:path>
            </a:pathLst>
          </a:custGeom>
          <a:blipFill>
            <a:blip r:embed="rId8">
              <a:alphaModFix amt="76000"/>
            </a:blip>
            <a:stretch>
              <a:fillRect/>
            </a:stretch>
          </a:blipFill>
        </p:spPr>
        <p:txBody>
          <a:bodyPr/>
          <a:lstStyle/>
          <a:p>
            <a:endParaRPr lang="en-US"/>
          </a:p>
        </p:txBody>
      </p:sp>
      <p:grpSp>
        <p:nvGrpSpPr>
          <p:cNvPr id="9" name="Group 9"/>
          <p:cNvGrpSpPr/>
          <p:nvPr/>
        </p:nvGrpSpPr>
        <p:grpSpPr>
          <a:xfrm>
            <a:off x="4295149" y="7709085"/>
            <a:ext cx="815161" cy="447929"/>
            <a:chOff x="0" y="0"/>
            <a:chExt cx="214693" cy="117973"/>
          </a:xfrm>
        </p:grpSpPr>
        <p:sp>
          <p:nvSpPr>
            <p:cNvPr id="10" name="Freeform 10"/>
            <p:cNvSpPr/>
            <p:nvPr/>
          </p:nvSpPr>
          <p:spPr>
            <a:xfrm>
              <a:off x="0" y="0"/>
              <a:ext cx="214692" cy="117973"/>
            </a:xfrm>
            <a:custGeom>
              <a:avLst/>
              <a:gdLst/>
              <a:ahLst/>
              <a:cxnLst/>
              <a:rect l="l" t="t" r="r" b="b"/>
              <a:pathLst>
                <a:path w="214692" h="117973">
                  <a:moveTo>
                    <a:pt x="58987" y="0"/>
                  </a:moveTo>
                  <a:lnTo>
                    <a:pt x="155706" y="0"/>
                  </a:lnTo>
                  <a:cubicBezTo>
                    <a:pt x="171350" y="0"/>
                    <a:pt x="186354" y="6215"/>
                    <a:pt x="197416" y="17277"/>
                  </a:cubicBezTo>
                  <a:cubicBezTo>
                    <a:pt x="208478" y="28339"/>
                    <a:pt x="214692" y="43342"/>
                    <a:pt x="214692" y="58987"/>
                  </a:cubicBezTo>
                  <a:lnTo>
                    <a:pt x="214692" y="58987"/>
                  </a:lnTo>
                  <a:cubicBezTo>
                    <a:pt x="214692" y="91564"/>
                    <a:pt x="188283" y="117973"/>
                    <a:pt x="155706" y="117973"/>
                  </a:cubicBezTo>
                  <a:lnTo>
                    <a:pt x="58987" y="117973"/>
                  </a:lnTo>
                  <a:cubicBezTo>
                    <a:pt x="43342" y="117973"/>
                    <a:pt x="28339" y="111758"/>
                    <a:pt x="17277" y="100696"/>
                  </a:cubicBezTo>
                  <a:cubicBezTo>
                    <a:pt x="6215" y="89634"/>
                    <a:pt x="0" y="74631"/>
                    <a:pt x="0" y="58987"/>
                  </a:cubicBezTo>
                  <a:lnTo>
                    <a:pt x="0" y="58987"/>
                  </a:lnTo>
                  <a:cubicBezTo>
                    <a:pt x="0" y="43342"/>
                    <a:pt x="6215" y="28339"/>
                    <a:pt x="17277" y="17277"/>
                  </a:cubicBezTo>
                  <a:cubicBezTo>
                    <a:pt x="28339" y="6215"/>
                    <a:pt x="43342" y="0"/>
                    <a:pt x="58987" y="0"/>
                  </a:cubicBezTo>
                  <a:close/>
                </a:path>
              </a:pathLst>
            </a:custGeom>
            <a:solidFill>
              <a:srgbClr val="FF9900"/>
            </a:solidFill>
          </p:spPr>
          <p:txBody>
            <a:bodyPr/>
            <a:lstStyle/>
            <a:p>
              <a:endParaRPr lang="en-US"/>
            </a:p>
          </p:txBody>
        </p:sp>
        <p:sp>
          <p:nvSpPr>
            <p:cNvPr id="11" name="TextBox 11"/>
            <p:cNvSpPr txBox="1"/>
            <p:nvPr/>
          </p:nvSpPr>
          <p:spPr>
            <a:xfrm>
              <a:off x="0" y="-47625"/>
              <a:ext cx="214693" cy="165598"/>
            </a:xfrm>
            <a:prstGeom prst="rect">
              <a:avLst/>
            </a:prstGeom>
          </p:spPr>
          <p:txBody>
            <a:bodyPr lIns="50800" tIns="50800" rIns="50800" bIns="50800" rtlCol="0" anchor="ctr"/>
            <a:lstStyle/>
            <a:p>
              <a:pPr algn="ctr">
                <a:lnSpc>
                  <a:spcPts val="2800"/>
                </a:lnSpc>
              </a:pPr>
              <a:r>
                <a:rPr lang="en-US" sz="2000">
                  <a:solidFill>
                    <a:srgbClr val="000000"/>
                  </a:solidFill>
                  <a:latin typeface="Rajdhani Bold"/>
                </a:rPr>
                <a:t>&gt;5</a:t>
              </a:r>
            </a:p>
          </p:txBody>
        </p:sp>
      </p:grpSp>
      <p:sp>
        <p:nvSpPr>
          <p:cNvPr id="12" name="TextBox 12"/>
          <p:cNvSpPr txBox="1"/>
          <p:nvPr/>
        </p:nvSpPr>
        <p:spPr>
          <a:xfrm>
            <a:off x="296280" y="561973"/>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BÖLGELERE GÖRE TAKSİT SAYISI</a:t>
            </a:r>
          </a:p>
        </p:txBody>
      </p:sp>
      <p:grpSp>
        <p:nvGrpSpPr>
          <p:cNvPr id="13" name="Group 13"/>
          <p:cNvGrpSpPr/>
          <p:nvPr/>
        </p:nvGrpSpPr>
        <p:grpSpPr>
          <a:xfrm>
            <a:off x="4295149" y="6946331"/>
            <a:ext cx="815161" cy="447929"/>
            <a:chOff x="0" y="0"/>
            <a:chExt cx="214693" cy="117973"/>
          </a:xfrm>
        </p:grpSpPr>
        <p:sp>
          <p:nvSpPr>
            <p:cNvPr id="14" name="Freeform 14"/>
            <p:cNvSpPr/>
            <p:nvPr/>
          </p:nvSpPr>
          <p:spPr>
            <a:xfrm>
              <a:off x="0" y="0"/>
              <a:ext cx="214692" cy="117973"/>
            </a:xfrm>
            <a:custGeom>
              <a:avLst/>
              <a:gdLst/>
              <a:ahLst/>
              <a:cxnLst/>
              <a:rect l="l" t="t" r="r" b="b"/>
              <a:pathLst>
                <a:path w="214692" h="117973">
                  <a:moveTo>
                    <a:pt x="58987" y="0"/>
                  </a:moveTo>
                  <a:lnTo>
                    <a:pt x="155706" y="0"/>
                  </a:lnTo>
                  <a:cubicBezTo>
                    <a:pt x="171350" y="0"/>
                    <a:pt x="186354" y="6215"/>
                    <a:pt x="197416" y="17277"/>
                  </a:cubicBezTo>
                  <a:cubicBezTo>
                    <a:pt x="208478" y="28339"/>
                    <a:pt x="214692" y="43342"/>
                    <a:pt x="214692" y="58987"/>
                  </a:cubicBezTo>
                  <a:lnTo>
                    <a:pt x="214692" y="58987"/>
                  </a:lnTo>
                  <a:cubicBezTo>
                    <a:pt x="214692" y="91564"/>
                    <a:pt x="188283" y="117973"/>
                    <a:pt x="155706" y="117973"/>
                  </a:cubicBezTo>
                  <a:lnTo>
                    <a:pt x="58987" y="117973"/>
                  </a:lnTo>
                  <a:cubicBezTo>
                    <a:pt x="43342" y="117973"/>
                    <a:pt x="28339" y="111758"/>
                    <a:pt x="17277" y="100696"/>
                  </a:cubicBezTo>
                  <a:cubicBezTo>
                    <a:pt x="6215" y="89634"/>
                    <a:pt x="0" y="74631"/>
                    <a:pt x="0" y="58987"/>
                  </a:cubicBezTo>
                  <a:lnTo>
                    <a:pt x="0" y="58987"/>
                  </a:lnTo>
                  <a:cubicBezTo>
                    <a:pt x="0" y="43342"/>
                    <a:pt x="6215" y="28339"/>
                    <a:pt x="17277" y="17277"/>
                  </a:cubicBezTo>
                  <a:cubicBezTo>
                    <a:pt x="28339" y="6215"/>
                    <a:pt x="43342" y="0"/>
                    <a:pt x="58987" y="0"/>
                  </a:cubicBezTo>
                  <a:close/>
                </a:path>
              </a:pathLst>
            </a:custGeom>
            <a:solidFill>
              <a:srgbClr val="00FFA3"/>
            </a:solidFill>
          </p:spPr>
          <p:txBody>
            <a:bodyPr/>
            <a:lstStyle/>
            <a:p>
              <a:endParaRPr lang="en-US"/>
            </a:p>
          </p:txBody>
        </p:sp>
        <p:sp>
          <p:nvSpPr>
            <p:cNvPr id="15" name="TextBox 15"/>
            <p:cNvSpPr txBox="1"/>
            <p:nvPr/>
          </p:nvSpPr>
          <p:spPr>
            <a:xfrm>
              <a:off x="0" y="-47625"/>
              <a:ext cx="214693" cy="165598"/>
            </a:xfrm>
            <a:prstGeom prst="rect">
              <a:avLst/>
            </a:prstGeom>
          </p:spPr>
          <p:txBody>
            <a:bodyPr lIns="50800" tIns="50800" rIns="50800" bIns="50800" rtlCol="0" anchor="ctr"/>
            <a:lstStyle/>
            <a:p>
              <a:pPr algn="ctr">
                <a:lnSpc>
                  <a:spcPts val="2800"/>
                </a:lnSpc>
              </a:pPr>
              <a:r>
                <a:rPr lang="en-US" sz="2000">
                  <a:solidFill>
                    <a:srgbClr val="000000"/>
                  </a:solidFill>
                  <a:latin typeface="Rajdhani Bold"/>
                </a:rPr>
                <a:t>&gt;4</a:t>
              </a:r>
            </a:p>
          </p:txBody>
        </p:sp>
      </p:grpSp>
      <p:grpSp>
        <p:nvGrpSpPr>
          <p:cNvPr id="16" name="Group 16"/>
          <p:cNvGrpSpPr/>
          <p:nvPr/>
        </p:nvGrpSpPr>
        <p:grpSpPr>
          <a:xfrm>
            <a:off x="4295149" y="6185481"/>
            <a:ext cx="815161" cy="447929"/>
            <a:chOff x="0" y="0"/>
            <a:chExt cx="214693" cy="117973"/>
          </a:xfrm>
        </p:grpSpPr>
        <p:sp>
          <p:nvSpPr>
            <p:cNvPr id="17" name="Freeform 17"/>
            <p:cNvSpPr/>
            <p:nvPr/>
          </p:nvSpPr>
          <p:spPr>
            <a:xfrm>
              <a:off x="0" y="0"/>
              <a:ext cx="214692" cy="117973"/>
            </a:xfrm>
            <a:custGeom>
              <a:avLst/>
              <a:gdLst/>
              <a:ahLst/>
              <a:cxnLst/>
              <a:rect l="l" t="t" r="r" b="b"/>
              <a:pathLst>
                <a:path w="214692" h="117973">
                  <a:moveTo>
                    <a:pt x="58987" y="0"/>
                  </a:moveTo>
                  <a:lnTo>
                    <a:pt x="155706" y="0"/>
                  </a:lnTo>
                  <a:cubicBezTo>
                    <a:pt x="171350" y="0"/>
                    <a:pt x="186354" y="6215"/>
                    <a:pt x="197416" y="17277"/>
                  </a:cubicBezTo>
                  <a:cubicBezTo>
                    <a:pt x="208478" y="28339"/>
                    <a:pt x="214692" y="43342"/>
                    <a:pt x="214692" y="58987"/>
                  </a:cubicBezTo>
                  <a:lnTo>
                    <a:pt x="214692" y="58987"/>
                  </a:lnTo>
                  <a:cubicBezTo>
                    <a:pt x="214692" y="91564"/>
                    <a:pt x="188283" y="117973"/>
                    <a:pt x="155706" y="117973"/>
                  </a:cubicBezTo>
                  <a:lnTo>
                    <a:pt x="58987" y="117973"/>
                  </a:lnTo>
                  <a:cubicBezTo>
                    <a:pt x="43342" y="117973"/>
                    <a:pt x="28339" y="111758"/>
                    <a:pt x="17277" y="100696"/>
                  </a:cubicBezTo>
                  <a:cubicBezTo>
                    <a:pt x="6215" y="89634"/>
                    <a:pt x="0" y="74631"/>
                    <a:pt x="0" y="58987"/>
                  </a:cubicBezTo>
                  <a:lnTo>
                    <a:pt x="0" y="58987"/>
                  </a:lnTo>
                  <a:cubicBezTo>
                    <a:pt x="0" y="43342"/>
                    <a:pt x="6215" y="28339"/>
                    <a:pt x="17277" y="17277"/>
                  </a:cubicBezTo>
                  <a:cubicBezTo>
                    <a:pt x="28339" y="6215"/>
                    <a:pt x="43342" y="0"/>
                    <a:pt x="58987" y="0"/>
                  </a:cubicBezTo>
                  <a:close/>
                </a:path>
              </a:pathLst>
            </a:custGeom>
            <a:solidFill>
              <a:srgbClr val="44E1F2"/>
            </a:solidFill>
          </p:spPr>
          <p:txBody>
            <a:bodyPr/>
            <a:lstStyle/>
            <a:p>
              <a:endParaRPr lang="en-US"/>
            </a:p>
          </p:txBody>
        </p:sp>
        <p:sp>
          <p:nvSpPr>
            <p:cNvPr id="18" name="TextBox 18"/>
            <p:cNvSpPr txBox="1"/>
            <p:nvPr/>
          </p:nvSpPr>
          <p:spPr>
            <a:xfrm>
              <a:off x="0" y="-47625"/>
              <a:ext cx="214693" cy="165598"/>
            </a:xfrm>
            <a:prstGeom prst="rect">
              <a:avLst/>
            </a:prstGeom>
          </p:spPr>
          <p:txBody>
            <a:bodyPr lIns="50800" tIns="50800" rIns="50800" bIns="50800" rtlCol="0" anchor="ctr"/>
            <a:lstStyle/>
            <a:p>
              <a:pPr algn="ctr">
                <a:lnSpc>
                  <a:spcPts val="2800"/>
                </a:lnSpc>
              </a:pPr>
              <a:r>
                <a:rPr lang="en-US" sz="2000">
                  <a:solidFill>
                    <a:srgbClr val="000000"/>
                  </a:solidFill>
                  <a:latin typeface="Rajdhani Bold"/>
                </a:rPr>
                <a:t>&gt;3</a:t>
              </a:r>
            </a:p>
          </p:txBody>
        </p:sp>
      </p:gr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403243"/>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pic>
        <p:nvPicPr>
          <p:cNvPr id="6" name="Picture 6"/>
          <p:cNvPicPr>
            <a:picLocks noChangeAspect="1"/>
          </p:cNvPicPr>
          <p:nvPr/>
        </p:nvPicPr>
        <p:blipFill>
          <a:blip r:embed="rId6"/>
          <a:stretch>
            <a:fillRect/>
          </a:stretch>
        </p:blipFill>
        <p:spPr>
          <a:xfrm>
            <a:off x="3458631" y="3583771"/>
            <a:ext cx="2475572" cy="2475572"/>
          </a:xfrm>
          <a:prstGeom prst="rect">
            <a:avLst/>
          </a:prstGeom>
        </p:spPr>
      </p:pic>
      <p:pic>
        <p:nvPicPr>
          <p:cNvPr id="7" name="Picture 7"/>
          <p:cNvPicPr>
            <a:picLocks noChangeAspect="1"/>
          </p:cNvPicPr>
          <p:nvPr/>
        </p:nvPicPr>
        <p:blipFill>
          <a:blip r:embed="rId7"/>
          <a:stretch>
            <a:fillRect/>
          </a:stretch>
        </p:blipFill>
        <p:spPr>
          <a:xfrm>
            <a:off x="3497802" y="6906296"/>
            <a:ext cx="2475572" cy="2475572"/>
          </a:xfrm>
          <a:prstGeom prst="rect">
            <a:avLst/>
          </a:prstGeom>
        </p:spPr>
      </p:pic>
      <p:pic>
        <p:nvPicPr>
          <p:cNvPr id="8" name="Picture 8"/>
          <p:cNvPicPr>
            <a:picLocks noChangeAspect="1"/>
          </p:cNvPicPr>
          <p:nvPr/>
        </p:nvPicPr>
        <p:blipFill>
          <a:blip r:embed="rId8"/>
          <a:stretch>
            <a:fillRect/>
          </a:stretch>
        </p:blipFill>
        <p:spPr>
          <a:xfrm>
            <a:off x="6690054" y="3583771"/>
            <a:ext cx="2475572" cy="2475572"/>
          </a:xfrm>
          <a:prstGeom prst="rect">
            <a:avLst/>
          </a:prstGeom>
        </p:spPr>
      </p:pic>
      <p:pic>
        <p:nvPicPr>
          <p:cNvPr id="9" name="Picture 9"/>
          <p:cNvPicPr>
            <a:picLocks noChangeAspect="1"/>
          </p:cNvPicPr>
          <p:nvPr/>
        </p:nvPicPr>
        <p:blipFill>
          <a:blip r:embed="rId9"/>
          <a:stretch>
            <a:fillRect/>
          </a:stretch>
        </p:blipFill>
        <p:spPr>
          <a:xfrm>
            <a:off x="6690054" y="6880622"/>
            <a:ext cx="2475572" cy="2475572"/>
          </a:xfrm>
          <a:prstGeom prst="rect">
            <a:avLst/>
          </a:prstGeom>
        </p:spPr>
      </p:pic>
      <p:pic>
        <p:nvPicPr>
          <p:cNvPr id="10" name="Picture 10"/>
          <p:cNvPicPr>
            <a:picLocks noChangeAspect="1"/>
          </p:cNvPicPr>
          <p:nvPr/>
        </p:nvPicPr>
        <p:blipFill>
          <a:blip r:embed="rId10"/>
          <a:stretch>
            <a:fillRect/>
          </a:stretch>
        </p:blipFill>
        <p:spPr>
          <a:xfrm>
            <a:off x="9924606" y="3583771"/>
            <a:ext cx="2475572" cy="2475572"/>
          </a:xfrm>
          <a:prstGeom prst="rect">
            <a:avLst/>
          </a:prstGeom>
        </p:spPr>
      </p:pic>
      <p:pic>
        <p:nvPicPr>
          <p:cNvPr id="11" name="Picture 11"/>
          <p:cNvPicPr>
            <a:picLocks noChangeAspect="1"/>
          </p:cNvPicPr>
          <p:nvPr/>
        </p:nvPicPr>
        <p:blipFill>
          <a:blip r:embed="rId11"/>
          <a:stretch>
            <a:fillRect/>
          </a:stretch>
        </p:blipFill>
        <p:spPr>
          <a:xfrm>
            <a:off x="9924606" y="6880622"/>
            <a:ext cx="2475572" cy="2475572"/>
          </a:xfrm>
          <a:prstGeom prst="rect">
            <a:avLst/>
          </a:prstGeom>
        </p:spPr>
      </p:pic>
      <p:pic>
        <p:nvPicPr>
          <p:cNvPr id="12" name="Picture 12"/>
          <p:cNvPicPr>
            <a:picLocks noChangeAspect="1"/>
          </p:cNvPicPr>
          <p:nvPr/>
        </p:nvPicPr>
        <p:blipFill>
          <a:blip r:embed="rId12"/>
          <a:stretch>
            <a:fillRect/>
          </a:stretch>
        </p:blipFill>
        <p:spPr>
          <a:xfrm>
            <a:off x="13159157" y="3601334"/>
            <a:ext cx="2475572" cy="2475572"/>
          </a:xfrm>
          <a:prstGeom prst="rect">
            <a:avLst/>
          </a:prstGeom>
        </p:spPr>
      </p:pic>
      <p:pic>
        <p:nvPicPr>
          <p:cNvPr id="13" name="Picture 13"/>
          <p:cNvPicPr>
            <a:picLocks noChangeAspect="1"/>
          </p:cNvPicPr>
          <p:nvPr/>
        </p:nvPicPr>
        <p:blipFill>
          <a:blip r:embed="rId13"/>
          <a:stretch>
            <a:fillRect/>
          </a:stretch>
        </p:blipFill>
        <p:spPr>
          <a:xfrm>
            <a:off x="13159157" y="6880622"/>
            <a:ext cx="2475572" cy="2475572"/>
          </a:xfrm>
          <a:prstGeom prst="rect">
            <a:avLst/>
          </a:prstGeom>
        </p:spPr>
      </p:pic>
      <p:sp>
        <p:nvSpPr>
          <p:cNvPr id="14" name="TextBox 14"/>
          <p:cNvSpPr txBox="1"/>
          <p:nvPr/>
        </p:nvSpPr>
        <p:spPr>
          <a:xfrm>
            <a:off x="3816436" y="2552454"/>
            <a:ext cx="1687116" cy="5238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Kredi Kartı</a:t>
            </a:r>
          </a:p>
        </p:txBody>
      </p:sp>
      <p:sp>
        <p:nvSpPr>
          <p:cNvPr id="15" name="TextBox 15"/>
          <p:cNvSpPr txBox="1"/>
          <p:nvPr/>
        </p:nvSpPr>
        <p:spPr>
          <a:xfrm>
            <a:off x="0" y="4380232"/>
            <a:ext cx="3327890" cy="10572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Başarılı Sipariş Sayısı</a:t>
            </a:r>
          </a:p>
        </p:txBody>
      </p:sp>
      <p:sp>
        <p:nvSpPr>
          <p:cNvPr id="16" name="TextBox 16"/>
          <p:cNvSpPr txBox="1"/>
          <p:nvPr/>
        </p:nvSpPr>
        <p:spPr>
          <a:xfrm>
            <a:off x="626241" y="8051734"/>
            <a:ext cx="2075408" cy="5238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Toplam Tutar</a:t>
            </a:r>
          </a:p>
        </p:txBody>
      </p:sp>
      <p:sp>
        <p:nvSpPr>
          <p:cNvPr id="17" name="TextBox 17"/>
          <p:cNvSpPr txBox="1"/>
          <p:nvPr/>
        </p:nvSpPr>
        <p:spPr>
          <a:xfrm>
            <a:off x="4257969" y="6042618"/>
            <a:ext cx="876895" cy="412750"/>
          </a:xfrm>
          <a:prstGeom prst="rect">
            <a:avLst/>
          </a:prstGeom>
        </p:spPr>
        <p:txBody>
          <a:bodyPr lIns="0" tIns="0" rIns="0" bIns="0" rtlCol="0" anchor="t">
            <a:spAutoFit/>
          </a:bodyPr>
          <a:lstStyle/>
          <a:p>
            <a:pPr algn="ctr">
              <a:lnSpc>
                <a:spcPts val="3499"/>
              </a:lnSpc>
            </a:pPr>
            <a:r>
              <a:rPr lang="en-US" sz="2499">
                <a:solidFill>
                  <a:srgbClr val="FFFFFF"/>
                </a:solidFill>
                <a:latin typeface="Rajdhani Bold"/>
              </a:rPr>
              <a:t>74.304</a:t>
            </a:r>
          </a:p>
        </p:txBody>
      </p:sp>
      <p:sp>
        <p:nvSpPr>
          <p:cNvPr id="18" name="TextBox 18"/>
          <p:cNvSpPr txBox="1"/>
          <p:nvPr/>
        </p:nvSpPr>
        <p:spPr>
          <a:xfrm>
            <a:off x="3920442" y="9365143"/>
            <a:ext cx="1805880"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12.542.084 R$</a:t>
            </a:r>
          </a:p>
        </p:txBody>
      </p:sp>
      <p:sp>
        <p:nvSpPr>
          <p:cNvPr id="19" name="TextBox 19"/>
          <p:cNvSpPr txBox="1"/>
          <p:nvPr/>
        </p:nvSpPr>
        <p:spPr>
          <a:xfrm>
            <a:off x="148140" y="1053445"/>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ÖDEME TİPİ ANALİZİ</a:t>
            </a:r>
          </a:p>
        </p:txBody>
      </p:sp>
      <p:sp>
        <p:nvSpPr>
          <p:cNvPr id="20" name="TextBox 20"/>
          <p:cNvSpPr txBox="1"/>
          <p:nvPr/>
        </p:nvSpPr>
        <p:spPr>
          <a:xfrm>
            <a:off x="7569686" y="6042618"/>
            <a:ext cx="716310"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19.191</a:t>
            </a:r>
          </a:p>
        </p:txBody>
      </p:sp>
      <p:sp>
        <p:nvSpPr>
          <p:cNvPr id="21" name="TextBox 21"/>
          <p:cNvSpPr txBox="1"/>
          <p:nvPr/>
        </p:nvSpPr>
        <p:spPr>
          <a:xfrm>
            <a:off x="10814060" y="6042618"/>
            <a:ext cx="696664"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3.679</a:t>
            </a:r>
          </a:p>
        </p:txBody>
      </p:sp>
      <p:sp>
        <p:nvSpPr>
          <p:cNvPr id="22" name="TextBox 22"/>
          <p:cNvSpPr txBox="1"/>
          <p:nvPr/>
        </p:nvSpPr>
        <p:spPr>
          <a:xfrm>
            <a:off x="14059253" y="6042618"/>
            <a:ext cx="675382"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1.485</a:t>
            </a:r>
          </a:p>
        </p:txBody>
      </p:sp>
      <p:sp>
        <p:nvSpPr>
          <p:cNvPr id="23" name="TextBox 23"/>
          <p:cNvSpPr txBox="1"/>
          <p:nvPr/>
        </p:nvSpPr>
        <p:spPr>
          <a:xfrm>
            <a:off x="6907259" y="2552454"/>
            <a:ext cx="1971675" cy="5238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Bilet(Boleto)</a:t>
            </a:r>
          </a:p>
        </p:txBody>
      </p:sp>
      <p:sp>
        <p:nvSpPr>
          <p:cNvPr id="24" name="TextBox 24"/>
          <p:cNvSpPr txBox="1"/>
          <p:nvPr/>
        </p:nvSpPr>
        <p:spPr>
          <a:xfrm>
            <a:off x="9993589" y="2552454"/>
            <a:ext cx="2507456" cy="5238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Kupon(Voucher)</a:t>
            </a:r>
          </a:p>
        </p:txBody>
      </p:sp>
      <p:sp>
        <p:nvSpPr>
          <p:cNvPr id="25" name="TextBox 25"/>
          <p:cNvSpPr txBox="1"/>
          <p:nvPr/>
        </p:nvSpPr>
        <p:spPr>
          <a:xfrm>
            <a:off x="13501540" y="2552454"/>
            <a:ext cx="1844129" cy="523875"/>
          </a:xfrm>
          <a:prstGeom prst="rect">
            <a:avLst/>
          </a:prstGeom>
        </p:spPr>
        <p:txBody>
          <a:bodyPr lIns="0" tIns="0" rIns="0" bIns="0" rtlCol="0" anchor="t">
            <a:spAutoFit/>
          </a:bodyPr>
          <a:lstStyle/>
          <a:p>
            <a:pPr marL="0" lvl="0" indent="0" algn="ctr">
              <a:lnSpc>
                <a:spcPts val="4200"/>
              </a:lnSpc>
              <a:spcBef>
                <a:spcPct val="0"/>
              </a:spcBef>
            </a:pPr>
            <a:r>
              <a:rPr lang="en-US" sz="3000" u="none" strike="noStrike">
                <a:solidFill>
                  <a:srgbClr val="FFFFFF"/>
                </a:solidFill>
                <a:latin typeface="Rajdhani Bold"/>
              </a:rPr>
              <a:t>Banka Kartı</a:t>
            </a:r>
          </a:p>
        </p:txBody>
      </p:sp>
      <p:sp>
        <p:nvSpPr>
          <p:cNvPr id="26" name="TextBox 26"/>
          <p:cNvSpPr txBox="1"/>
          <p:nvPr/>
        </p:nvSpPr>
        <p:spPr>
          <a:xfrm>
            <a:off x="7109509" y="9365143"/>
            <a:ext cx="1636663"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2.869.361 R$</a:t>
            </a:r>
          </a:p>
        </p:txBody>
      </p:sp>
      <p:sp>
        <p:nvSpPr>
          <p:cNvPr id="27" name="TextBox 27"/>
          <p:cNvSpPr txBox="1"/>
          <p:nvPr/>
        </p:nvSpPr>
        <p:spPr>
          <a:xfrm>
            <a:off x="10541872" y="9365143"/>
            <a:ext cx="1410891"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379.347 R$</a:t>
            </a:r>
          </a:p>
        </p:txBody>
      </p:sp>
      <p:sp>
        <p:nvSpPr>
          <p:cNvPr id="28" name="TextBox 28"/>
          <p:cNvSpPr txBox="1"/>
          <p:nvPr/>
        </p:nvSpPr>
        <p:spPr>
          <a:xfrm>
            <a:off x="13749265" y="9365143"/>
            <a:ext cx="1348680" cy="412750"/>
          </a:xfrm>
          <a:prstGeom prst="rect">
            <a:avLst/>
          </a:prstGeom>
        </p:spPr>
        <p:txBody>
          <a:bodyPr lIns="0" tIns="0" rIns="0" bIns="0" rtlCol="0" anchor="t">
            <a:spAutoFit/>
          </a:bodyPr>
          <a:lstStyle/>
          <a:p>
            <a:pPr marL="0" lvl="0" indent="0" algn="ctr">
              <a:lnSpc>
                <a:spcPts val="3499"/>
              </a:lnSpc>
              <a:spcBef>
                <a:spcPct val="0"/>
              </a:spcBef>
            </a:pPr>
            <a:r>
              <a:rPr lang="en-US" sz="2499" u="none" strike="noStrike">
                <a:solidFill>
                  <a:srgbClr val="FFFFFF"/>
                </a:solidFill>
                <a:latin typeface="Rajdhani Bold"/>
              </a:rPr>
              <a:t>217.790 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pic>
        <p:nvPicPr>
          <p:cNvPr id="6" name="Picture 6"/>
          <p:cNvPicPr>
            <a:picLocks noChangeAspect="1"/>
          </p:cNvPicPr>
          <p:nvPr/>
        </p:nvPicPr>
        <p:blipFill>
          <a:blip r:embed="rId6"/>
          <a:stretch>
            <a:fillRect/>
          </a:stretch>
        </p:blipFill>
        <p:spPr>
          <a:xfrm>
            <a:off x="-58293" y="1077087"/>
            <a:ext cx="18404586" cy="9708261"/>
          </a:xfrm>
          <a:prstGeom prst="rect">
            <a:avLst/>
          </a:prstGeom>
        </p:spPr>
      </p:pic>
      <p:sp>
        <p:nvSpPr>
          <p:cNvPr id="7" name="TextBox 7"/>
          <p:cNvSpPr txBox="1"/>
          <p:nvPr/>
        </p:nvSpPr>
        <p:spPr>
          <a:xfrm>
            <a:off x="148140" y="553382"/>
            <a:ext cx="17991720" cy="2061462"/>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PEŞ</a:t>
            </a:r>
            <a:r>
              <a:rPr lang="tr-TR" sz="7500" dirty="0">
                <a:solidFill>
                  <a:srgbClr val="99E264"/>
                </a:solidFill>
                <a:latin typeface="Rajdhani Bold"/>
              </a:rPr>
              <a:t>İ</a:t>
            </a:r>
            <a:r>
              <a:rPr lang="en-US" sz="7500" dirty="0">
                <a:solidFill>
                  <a:srgbClr val="99E264"/>
                </a:solidFill>
                <a:latin typeface="Rajdhani Bold"/>
              </a:rPr>
              <a:t>N ÖDENEN S</a:t>
            </a:r>
            <a:r>
              <a:rPr lang="tr-TR" sz="7500" dirty="0">
                <a:solidFill>
                  <a:srgbClr val="99E264"/>
                </a:solidFill>
                <a:latin typeface="Rajdhani Bold"/>
              </a:rPr>
              <a:t>İ</a:t>
            </a:r>
            <a:r>
              <a:rPr lang="en-US" sz="7500" dirty="0">
                <a:solidFill>
                  <a:srgbClr val="99E264"/>
                </a:solidFill>
                <a:latin typeface="Rajdhani Bold"/>
              </a:rPr>
              <a:t>PAR</a:t>
            </a:r>
            <a:r>
              <a:rPr lang="tr-TR" sz="7500" dirty="0">
                <a:solidFill>
                  <a:srgbClr val="99E264"/>
                </a:solidFill>
                <a:latin typeface="Rajdhani Bold"/>
              </a:rPr>
              <a:t>İ</a:t>
            </a:r>
            <a:r>
              <a:rPr lang="en-US" sz="7500" dirty="0">
                <a:solidFill>
                  <a:srgbClr val="99E264"/>
                </a:solidFill>
                <a:latin typeface="Rajdhani Bold"/>
              </a:rPr>
              <a:t>ŞLER</a:t>
            </a:r>
            <a:r>
              <a:rPr lang="tr-TR" sz="7500" dirty="0">
                <a:solidFill>
                  <a:srgbClr val="99E264"/>
                </a:solidFill>
                <a:latin typeface="Rajdhani Bold"/>
              </a:rPr>
              <a:t>İ</a:t>
            </a:r>
            <a:r>
              <a:rPr lang="en-US" sz="7500" dirty="0">
                <a:solidFill>
                  <a:srgbClr val="99E264"/>
                </a:solidFill>
                <a:latin typeface="Rajdhani Bold"/>
              </a:rPr>
              <a:t>N KATEGOR</a:t>
            </a:r>
            <a:r>
              <a:rPr lang="tr-TR" sz="7500" dirty="0">
                <a:solidFill>
                  <a:srgbClr val="99E264"/>
                </a:solidFill>
                <a:latin typeface="Rajdhani Bold"/>
              </a:rPr>
              <a:t>İ</a:t>
            </a:r>
            <a:r>
              <a:rPr lang="en-US" sz="7500" dirty="0">
                <a:solidFill>
                  <a:srgbClr val="99E264"/>
                </a:solidFill>
                <a:latin typeface="Rajdhani Bold"/>
              </a:rPr>
              <a:t> BAZLI ANAL</a:t>
            </a:r>
            <a:r>
              <a:rPr lang="tr-TR" sz="7500" dirty="0">
                <a:solidFill>
                  <a:srgbClr val="99E264"/>
                </a:solidFill>
                <a:latin typeface="Rajdhani Bold"/>
              </a:rPr>
              <a:t>İ</a:t>
            </a:r>
            <a:r>
              <a:rPr lang="en-US" sz="7500" dirty="0">
                <a:solidFill>
                  <a:srgbClr val="99E264"/>
                </a:solidFill>
                <a:latin typeface="Rajdhani Bold"/>
              </a:rPr>
              <a:t>Z</a:t>
            </a:r>
            <a:r>
              <a:rPr lang="tr-TR" sz="7500" dirty="0">
                <a:solidFill>
                  <a:srgbClr val="99E264"/>
                </a:solidFill>
                <a:latin typeface="Rajdhani Bold"/>
              </a:rPr>
              <a:t>İ</a:t>
            </a:r>
            <a:endParaRPr lang="en-US" sz="7500" dirty="0">
              <a:solidFill>
                <a:srgbClr val="99E264"/>
              </a:solidFill>
              <a:latin typeface="Rajdhani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pic>
        <p:nvPicPr>
          <p:cNvPr id="6" name="Picture 6"/>
          <p:cNvPicPr>
            <a:picLocks noChangeAspect="1"/>
          </p:cNvPicPr>
          <p:nvPr/>
        </p:nvPicPr>
        <p:blipFill>
          <a:blip r:embed="rId6"/>
          <a:stretch>
            <a:fillRect/>
          </a:stretch>
        </p:blipFill>
        <p:spPr>
          <a:xfrm>
            <a:off x="-490988" y="999651"/>
            <a:ext cx="18876618" cy="9837548"/>
          </a:xfrm>
          <a:prstGeom prst="rect">
            <a:avLst/>
          </a:prstGeom>
        </p:spPr>
      </p:pic>
      <p:sp>
        <p:nvSpPr>
          <p:cNvPr id="7" name="TextBox 7"/>
          <p:cNvSpPr txBox="1"/>
          <p:nvPr/>
        </p:nvSpPr>
        <p:spPr>
          <a:xfrm>
            <a:off x="148140" y="553382"/>
            <a:ext cx="17991720" cy="2061462"/>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TAKS</a:t>
            </a:r>
            <a:r>
              <a:rPr lang="tr-TR" sz="7500" dirty="0">
                <a:solidFill>
                  <a:srgbClr val="99E264"/>
                </a:solidFill>
                <a:latin typeface="Rajdhani Bold"/>
              </a:rPr>
              <a:t>İ</a:t>
            </a:r>
            <a:r>
              <a:rPr lang="en-US" sz="7500" dirty="0">
                <a:solidFill>
                  <a:srgbClr val="99E264"/>
                </a:solidFill>
                <a:latin typeface="Rajdhani Bold"/>
              </a:rPr>
              <a:t>TLE ÖDENEN S</a:t>
            </a:r>
            <a:r>
              <a:rPr lang="tr-TR" sz="7500" dirty="0">
                <a:solidFill>
                  <a:srgbClr val="99E264"/>
                </a:solidFill>
                <a:latin typeface="Rajdhani Bold"/>
              </a:rPr>
              <a:t>İ</a:t>
            </a:r>
            <a:r>
              <a:rPr lang="en-US" sz="7500" dirty="0">
                <a:solidFill>
                  <a:srgbClr val="99E264"/>
                </a:solidFill>
                <a:latin typeface="Rajdhani Bold"/>
              </a:rPr>
              <a:t>PAR</a:t>
            </a:r>
            <a:r>
              <a:rPr lang="tr-TR" sz="7500" dirty="0">
                <a:solidFill>
                  <a:srgbClr val="99E264"/>
                </a:solidFill>
                <a:latin typeface="Rajdhani Bold"/>
              </a:rPr>
              <a:t>İ</a:t>
            </a:r>
            <a:r>
              <a:rPr lang="en-US" sz="7500" dirty="0">
                <a:solidFill>
                  <a:srgbClr val="99E264"/>
                </a:solidFill>
                <a:latin typeface="Rajdhani Bold"/>
              </a:rPr>
              <a:t>ŞLER</a:t>
            </a:r>
            <a:r>
              <a:rPr lang="tr-TR" sz="7500" dirty="0">
                <a:solidFill>
                  <a:srgbClr val="99E264"/>
                </a:solidFill>
                <a:latin typeface="Rajdhani Bold"/>
              </a:rPr>
              <a:t>İ</a:t>
            </a:r>
            <a:r>
              <a:rPr lang="en-US" sz="7500" dirty="0">
                <a:solidFill>
                  <a:srgbClr val="99E264"/>
                </a:solidFill>
                <a:latin typeface="Rajdhani Bold"/>
              </a:rPr>
              <a:t>N KATEGOR</a:t>
            </a:r>
            <a:r>
              <a:rPr lang="tr-TR" sz="7500" dirty="0">
                <a:solidFill>
                  <a:srgbClr val="99E264"/>
                </a:solidFill>
                <a:latin typeface="Rajdhani Bold"/>
              </a:rPr>
              <a:t>İ</a:t>
            </a:r>
            <a:r>
              <a:rPr lang="en-US" sz="7500" dirty="0">
                <a:solidFill>
                  <a:srgbClr val="99E264"/>
                </a:solidFill>
                <a:latin typeface="Rajdhani Bold"/>
              </a:rPr>
              <a:t> BAZLI ANAL</a:t>
            </a:r>
            <a:r>
              <a:rPr lang="tr-TR" sz="7500" dirty="0">
                <a:solidFill>
                  <a:srgbClr val="99E264"/>
                </a:solidFill>
                <a:latin typeface="Rajdhani Bold"/>
              </a:rPr>
              <a:t>İ</a:t>
            </a:r>
            <a:r>
              <a:rPr lang="en-US" sz="7500" dirty="0">
                <a:solidFill>
                  <a:srgbClr val="99E264"/>
                </a:solidFill>
                <a:latin typeface="Rajdhani Bold"/>
              </a:rPr>
              <a:t>Z</a:t>
            </a:r>
            <a:r>
              <a:rPr lang="tr-TR" sz="7500" dirty="0">
                <a:solidFill>
                  <a:srgbClr val="99E264"/>
                </a:solidFill>
                <a:latin typeface="Rajdhani Bold"/>
              </a:rPr>
              <a:t>İ</a:t>
            </a:r>
            <a:endParaRPr lang="en-US" sz="7500" dirty="0">
              <a:solidFill>
                <a:srgbClr val="99E264"/>
              </a:solidFill>
              <a:latin typeface="Rajdhani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sp>
        <p:nvSpPr>
          <p:cNvPr id="3" name="Freeform 3"/>
          <p:cNvSpPr/>
          <p:nvPr/>
        </p:nvSpPr>
        <p:spPr>
          <a:xfrm>
            <a:off x="13825665" y="4463141"/>
            <a:ext cx="2564719" cy="2564719"/>
          </a:xfrm>
          <a:custGeom>
            <a:avLst/>
            <a:gdLst/>
            <a:ahLst/>
            <a:cxnLst/>
            <a:rect l="l" t="t" r="r" b="b"/>
            <a:pathLst>
              <a:path w="2564719" h="2564719">
                <a:moveTo>
                  <a:pt x="0" y="0"/>
                </a:moveTo>
                <a:lnTo>
                  <a:pt x="2564719" y="0"/>
                </a:lnTo>
                <a:lnTo>
                  <a:pt x="2564719" y="2564719"/>
                </a:lnTo>
                <a:lnTo>
                  <a:pt x="0" y="2564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48140" y="1053445"/>
            <a:ext cx="1813986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ÖNERİLER</a:t>
            </a:r>
          </a:p>
        </p:txBody>
      </p:sp>
      <p:sp>
        <p:nvSpPr>
          <p:cNvPr id="5" name="Freeform 5"/>
          <p:cNvSpPr/>
          <p:nvPr/>
        </p:nvSpPr>
        <p:spPr>
          <a:xfrm>
            <a:off x="6037615" y="3077822"/>
            <a:ext cx="229807" cy="2065678"/>
          </a:xfrm>
          <a:custGeom>
            <a:avLst/>
            <a:gdLst/>
            <a:ahLst/>
            <a:cxnLst/>
            <a:rect l="l" t="t" r="r" b="b"/>
            <a:pathLst>
              <a:path w="229807" h="2065678">
                <a:moveTo>
                  <a:pt x="0" y="0"/>
                </a:moveTo>
                <a:lnTo>
                  <a:pt x="229806" y="0"/>
                </a:lnTo>
                <a:lnTo>
                  <a:pt x="229806" y="2065678"/>
                </a:lnTo>
                <a:lnTo>
                  <a:pt x="0" y="2065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6648421" y="3542271"/>
            <a:ext cx="1424212" cy="1136780"/>
          </a:xfrm>
          <a:custGeom>
            <a:avLst/>
            <a:gdLst/>
            <a:ahLst/>
            <a:cxnLst/>
            <a:rect l="l" t="t" r="r" b="b"/>
            <a:pathLst>
              <a:path w="1424212" h="1136780">
                <a:moveTo>
                  <a:pt x="0" y="0"/>
                </a:moveTo>
                <a:lnTo>
                  <a:pt x="1424213" y="0"/>
                </a:lnTo>
                <a:lnTo>
                  <a:pt x="1424213" y="1136780"/>
                </a:lnTo>
                <a:lnTo>
                  <a:pt x="0" y="1136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8396484" y="3351694"/>
            <a:ext cx="747516" cy="1362217"/>
          </a:xfrm>
          <a:custGeom>
            <a:avLst/>
            <a:gdLst/>
            <a:ahLst/>
            <a:cxnLst/>
            <a:rect l="l" t="t" r="r" b="b"/>
            <a:pathLst>
              <a:path w="747516" h="1362217">
                <a:moveTo>
                  <a:pt x="0" y="0"/>
                </a:moveTo>
                <a:lnTo>
                  <a:pt x="747516" y="0"/>
                </a:lnTo>
                <a:lnTo>
                  <a:pt x="747516" y="1362217"/>
                </a:lnTo>
                <a:lnTo>
                  <a:pt x="0" y="13622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2563762" y="3242616"/>
            <a:ext cx="3145274" cy="679450"/>
          </a:xfrm>
          <a:prstGeom prst="rect">
            <a:avLst/>
          </a:prstGeom>
        </p:spPr>
        <p:txBody>
          <a:bodyPr lIns="0" tIns="0" rIns="0" bIns="0" rtlCol="0" anchor="t">
            <a:spAutoFit/>
          </a:bodyPr>
          <a:lstStyle/>
          <a:p>
            <a:pPr algn="ctr">
              <a:lnSpc>
                <a:spcPts val="5599"/>
              </a:lnSpc>
            </a:pPr>
            <a:r>
              <a:rPr lang="en-US" sz="3999">
                <a:solidFill>
                  <a:srgbClr val="99E264"/>
                </a:solidFill>
                <a:latin typeface="Rajdhani Bold"/>
              </a:rPr>
              <a:t>Bed Bath Table</a:t>
            </a:r>
          </a:p>
        </p:txBody>
      </p:sp>
      <p:sp>
        <p:nvSpPr>
          <p:cNvPr id="9" name="TextBox 9"/>
          <p:cNvSpPr txBox="1"/>
          <p:nvPr/>
        </p:nvSpPr>
        <p:spPr>
          <a:xfrm>
            <a:off x="2662821" y="4301226"/>
            <a:ext cx="3046214" cy="679450"/>
          </a:xfrm>
          <a:prstGeom prst="rect">
            <a:avLst/>
          </a:prstGeom>
        </p:spPr>
        <p:txBody>
          <a:bodyPr lIns="0" tIns="0" rIns="0" bIns="0" rtlCol="0" anchor="t">
            <a:spAutoFit/>
          </a:bodyPr>
          <a:lstStyle/>
          <a:p>
            <a:pPr algn="ctr">
              <a:lnSpc>
                <a:spcPts val="5599"/>
              </a:lnSpc>
            </a:pPr>
            <a:r>
              <a:rPr lang="en-US" sz="3999">
                <a:solidFill>
                  <a:srgbClr val="99E264"/>
                </a:solidFill>
                <a:latin typeface="Rajdhani Bold"/>
              </a:rPr>
              <a:t>Health_Beauty</a:t>
            </a:r>
          </a:p>
        </p:txBody>
      </p:sp>
      <p:grpSp>
        <p:nvGrpSpPr>
          <p:cNvPr id="10" name="Group 10"/>
          <p:cNvGrpSpPr/>
          <p:nvPr/>
        </p:nvGrpSpPr>
        <p:grpSpPr>
          <a:xfrm>
            <a:off x="2585626" y="6885071"/>
            <a:ext cx="6915507" cy="2802425"/>
            <a:chOff x="0" y="0"/>
            <a:chExt cx="9220676" cy="3736566"/>
          </a:xfrm>
        </p:grpSpPr>
        <p:sp>
          <p:nvSpPr>
            <p:cNvPr id="11" name="Freeform 11"/>
            <p:cNvSpPr/>
            <p:nvPr/>
          </p:nvSpPr>
          <p:spPr>
            <a:xfrm>
              <a:off x="5471613" y="0"/>
              <a:ext cx="3749063" cy="3736566"/>
            </a:xfrm>
            <a:custGeom>
              <a:avLst/>
              <a:gdLst/>
              <a:ahLst/>
              <a:cxnLst/>
              <a:rect l="l" t="t" r="r" b="b"/>
              <a:pathLst>
                <a:path w="3749063" h="3736566">
                  <a:moveTo>
                    <a:pt x="0" y="0"/>
                  </a:moveTo>
                  <a:lnTo>
                    <a:pt x="3749063" y="0"/>
                  </a:lnTo>
                  <a:lnTo>
                    <a:pt x="3749063" y="3736566"/>
                  </a:lnTo>
                  <a:lnTo>
                    <a:pt x="0" y="37365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0" y="-76200"/>
              <a:ext cx="4061619" cy="880533"/>
            </a:xfrm>
            <a:prstGeom prst="rect">
              <a:avLst/>
            </a:prstGeom>
          </p:spPr>
          <p:txBody>
            <a:bodyPr lIns="0" tIns="0" rIns="0" bIns="0" rtlCol="0" anchor="t">
              <a:spAutoFit/>
            </a:bodyPr>
            <a:lstStyle/>
            <a:p>
              <a:pPr algn="ctr">
                <a:lnSpc>
                  <a:spcPts val="5599"/>
                </a:lnSpc>
              </a:pPr>
              <a:r>
                <a:rPr lang="en-US" sz="3999">
                  <a:solidFill>
                    <a:srgbClr val="99E264"/>
                  </a:solidFill>
                  <a:latin typeface="Rajdhani Bold"/>
                </a:rPr>
                <a:t>Cumartesi</a:t>
              </a:r>
            </a:p>
          </p:txBody>
        </p:sp>
        <p:sp>
          <p:nvSpPr>
            <p:cNvPr id="13" name="TextBox 13"/>
            <p:cNvSpPr txBox="1"/>
            <p:nvPr/>
          </p:nvSpPr>
          <p:spPr>
            <a:xfrm>
              <a:off x="132080" y="1832980"/>
              <a:ext cx="4061619" cy="880533"/>
            </a:xfrm>
            <a:prstGeom prst="rect">
              <a:avLst/>
            </a:prstGeom>
          </p:spPr>
          <p:txBody>
            <a:bodyPr lIns="0" tIns="0" rIns="0" bIns="0" rtlCol="0" anchor="t">
              <a:spAutoFit/>
            </a:bodyPr>
            <a:lstStyle/>
            <a:p>
              <a:pPr algn="ctr">
                <a:lnSpc>
                  <a:spcPts val="5599"/>
                </a:lnSpc>
              </a:pPr>
              <a:r>
                <a:rPr lang="en-US" sz="3999">
                  <a:solidFill>
                    <a:srgbClr val="99E264"/>
                  </a:solidFill>
                  <a:latin typeface="Rajdhani Bold"/>
                </a:rPr>
                <a:t>Ay Sonu</a:t>
              </a:r>
            </a:p>
          </p:txBody>
        </p:sp>
        <p:sp>
          <p:nvSpPr>
            <p:cNvPr id="14" name="Freeform 14"/>
            <p:cNvSpPr/>
            <p:nvPr/>
          </p:nvSpPr>
          <p:spPr>
            <a:xfrm>
              <a:off x="4600140" y="0"/>
              <a:ext cx="338073" cy="3038855"/>
            </a:xfrm>
            <a:custGeom>
              <a:avLst/>
              <a:gdLst/>
              <a:ahLst/>
              <a:cxnLst/>
              <a:rect l="l" t="t" r="r" b="b"/>
              <a:pathLst>
                <a:path w="338073" h="3038855">
                  <a:moveTo>
                    <a:pt x="0" y="0"/>
                  </a:moveTo>
                  <a:lnTo>
                    <a:pt x="338073" y="0"/>
                  </a:lnTo>
                  <a:lnTo>
                    <a:pt x="338073" y="3038855"/>
                  </a:lnTo>
                  <a:lnTo>
                    <a:pt x="0" y="30388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5" name="TextBox 15"/>
          <p:cNvSpPr txBox="1"/>
          <p:nvPr/>
        </p:nvSpPr>
        <p:spPr>
          <a:xfrm>
            <a:off x="10779451" y="5224887"/>
            <a:ext cx="3046214" cy="679450"/>
          </a:xfrm>
          <a:prstGeom prst="rect">
            <a:avLst/>
          </a:prstGeom>
        </p:spPr>
        <p:txBody>
          <a:bodyPr lIns="0" tIns="0" rIns="0" bIns="0" rtlCol="0" anchor="t">
            <a:spAutoFit/>
          </a:bodyPr>
          <a:lstStyle/>
          <a:p>
            <a:pPr algn="ctr">
              <a:lnSpc>
                <a:spcPts val="5599"/>
              </a:lnSpc>
            </a:pPr>
            <a:r>
              <a:rPr lang="en-US" sz="3999">
                <a:solidFill>
                  <a:srgbClr val="99E264"/>
                </a:solidFill>
                <a:latin typeface="Rajdhani Bold"/>
              </a:rPr>
              <a:t>Taksit</a:t>
            </a:r>
          </a:p>
        </p:txBody>
      </p:sp>
      <p:sp>
        <p:nvSpPr>
          <p:cNvPr id="16" name="Freeform 16"/>
          <p:cNvSpPr/>
          <p:nvPr/>
        </p:nvSpPr>
        <p:spPr>
          <a:xfrm>
            <a:off x="13292741" y="4605930"/>
            <a:ext cx="253554" cy="2279141"/>
          </a:xfrm>
          <a:custGeom>
            <a:avLst/>
            <a:gdLst/>
            <a:ahLst/>
            <a:cxnLst/>
            <a:rect l="l" t="t" r="r" b="b"/>
            <a:pathLst>
              <a:path w="253554" h="2279141">
                <a:moveTo>
                  <a:pt x="0" y="0"/>
                </a:moveTo>
                <a:lnTo>
                  <a:pt x="253555" y="0"/>
                </a:lnTo>
                <a:lnTo>
                  <a:pt x="253555" y="2279141"/>
                </a:lnTo>
                <a:lnTo>
                  <a:pt x="0" y="2279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en-US"/>
          </a:p>
        </p:txBody>
      </p:sp>
      <p:sp>
        <p:nvSpPr>
          <p:cNvPr id="3" name="TextBox 3"/>
          <p:cNvSpPr txBox="1"/>
          <p:nvPr/>
        </p:nvSpPr>
        <p:spPr>
          <a:xfrm>
            <a:off x="-3079189" y="2196197"/>
            <a:ext cx="16226207" cy="1394549"/>
          </a:xfrm>
          <a:prstGeom prst="rect">
            <a:avLst/>
          </a:prstGeom>
        </p:spPr>
        <p:txBody>
          <a:bodyPr lIns="0" tIns="0" rIns="0" bIns="0" rtlCol="0" anchor="t">
            <a:spAutoFit/>
          </a:bodyPr>
          <a:lstStyle/>
          <a:p>
            <a:pPr marL="0" lvl="0" indent="0" algn="ctr">
              <a:lnSpc>
                <a:spcPts val="10499"/>
              </a:lnSpc>
              <a:spcBef>
                <a:spcPct val="0"/>
              </a:spcBef>
            </a:pPr>
            <a:r>
              <a:rPr lang="en-US" sz="9999" dirty="0">
                <a:solidFill>
                  <a:srgbClr val="99E264"/>
                </a:solidFill>
                <a:latin typeface="Rajdhani Bold"/>
              </a:rPr>
              <a:t>RFM </a:t>
            </a:r>
            <a:r>
              <a:rPr lang="en-US" sz="9999" u="none" strike="noStrike" dirty="0">
                <a:solidFill>
                  <a:srgbClr val="99E264"/>
                </a:solidFill>
                <a:latin typeface="Rajdhani Bold"/>
              </a:rPr>
              <a:t>ANAL</a:t>
            </a:r>
            <a:r>
              <a:rPr lang="tr-TR" sz="9999" u="none" strike="noStrike" dirty="0">
                <a:solidFill>
                  <a:srgbClr val="99E264"/>
                </a:solidFill>
                <a:latin typeface="Rajdhani Bold"/>
              </a:rPr>
              <a:t>İ</a:t>
            </a:r>
            <a:r>
              <a:rPr lang="en-US" sz="9999" u="none" strike="noStrike" dirty="0">
                <a:solidFill>
                  <a:srgbClr val="99E264"/>
                </a:solidFill>
                <a:latin typeface="Rajdhani Bold"/>
              </a:rPr>
              <a:t>Z</a:t>
            </a:r>
            <a:r>
              <a:rPr lang="tr-TR" sz="9999" u="none" strike="noStrike" dirty="0">
                <a:solidFill>
                  <a:srgbClr val="99E264"/>
                </a:solidFill>
                <a:latin typeface="Rajdhani Bold"/>
              </a:rPr>
              <a:t>İ</a:t>
            </a:r>
            <a:endParaRPr lang="en-US" sz="9999" u="none" strike="noStrike" dirty="0">
              <a:solidFill>
                <a:srgbClr val="99E264"/>
              </a:solidFill>
              <a:latin typeface="Rajdhani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403243"/>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grpSp>
        <p:nvGrpSpPr>
          <p:cNvPr id="6" name="Group 6"/>
          <p:cNvGrpSpPr/>
          <p:nvPr/>
        </p:nvGrpSpPr>
        <p:grpSpPr>
          <a:xfrm>
            <a:off x="3028353" y="3466088"/>
            <a:ext cx="4893382" cy="2440658"/>
            <a:chOff x="0" y="0"/>
            <a:chExt cx="1629618" cy="812800"/>
          </a:xfrm>
        </p:grpSpPr>
        <p:sp>
          <p:nvSpPr>
            <p:cNvPr id="7" name="Freeform 7"/>
            <p:cNvSpPr/>
            <p:nvPr/>
          </p:nvSpPr>
          <p:spPr>
            <a:xfrm>
              <a:off x="0" y="0"/>
              <a:ext cx="1629619" cy="812800"/>
            </a:xfrm>
            <a:custGeom>
              <a:avLst/>
              <a:gdLst/>
              <a:ahLst/>
              <a:cxnLst/>
              <a:rect l="l" t="t" r="r" b="b"/>
              <a:pathLst>
                <a:path w="1629619" h="812800">
                  <a:moveTo>
                    <a:pt x="0" y="0"/>
                  </a:moveTo>
                  <a:lnTo>
                    <a:pt x="1629619" y="0"/>
                  </a:lnTo>
                  <a:lnTo>
                    <a:pt x="1629619" y="812800"/>
                  </a:lnTo>
                  <a:lnTo>
                    <a:pt x="0" y="812800"/>
                  </a:lnTo>
                  <a:close/>
                </a:path>
              </a:pathLst>
            </a:custGeom>
            <a:solidFill>
              <a:srgbClr val="F2CC0C"/>
            </a:solidFill>
          </p:spPr>
          <p:txBody>
            <a:bodyPr/>
            <a:lstStyle/>
            <a:p>
              <a:endParaRPr lang="en-US"/>
            </a:p>
          </p:txBody>
        </p:sp>
        <p:sp>
          <p:nvSpPr>
            <p:cNvPr id="8" name="TextBox 8"/>
            <p:cNvSpPr txBox="1"/>
            <p:nvPr/>
          </p:nvSpPr>
          <p:spPr>
            <a:xfrm>
              <a:off x="0" y="-47625"/>
              <a:ext cx="1629618" cy="8604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7921735" y="5906745"/>
            <a:ext cx="2440658" cy="2440658"/>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9A796"/>
            </a:solidFill>
          </p:spPr>
          <p:txBody>
            <a:bodyPr/>
            <a:lstStyle/>
            <a:p>
              <a:endParaRPr 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7921735" y="4380255"/>
            <a:ext cx="2440658" cy="1526491"/>
            <a:chOff x="0" y="0"/>
            <a:chExt cx="812800" cy="508360"/>
          </a:xfrm>
        </p:grpSpPr>
        <p:sp>
          <p:nvSpPr>
            <p:cNvPr id="13" name="Freeform 13"/>
            <p:cNvSpPr/>
            <p:nvPr/>
          </p:nvSpPr>
          <p:spPr>
            <a:xfrm>
              <a:off x="0" y="0"/>
              <a:ext cx="812800" cy="508360"/>
            </a:xfrm>
            <a:custGeom>
              <a:avLst/>
              <a:gdLst/>
              <a:ahLst/>
              <a:cxnLst/>
              <a:rect l="l" t="t" r="r" b="b"/>
              <a:pathLst>
                <a:path w="812800" h="508360">
                  <a:moveTo>
                    <a:pt x="0" y="0"/>
                  </a:moveTo>
                  <a:lnTo>
                    <a:pt x="812800" y="0"/>
                  </a:lnTo>
                  <a:lnTo>
                    <a:pt x="812800" y="508360"/>
                  </a:lnTo>
                  <a:lnTo>
                    <a:pt x="0" y="508360"/>
                  </a:lnTo>
                  <a:close/>
                </a:path>
              </a:pathLst>
            </a:custGeom>
            <a:solidFill>
              <a:srgbClr val="F2E85E"/>
            </a:solidFill>
          </p:spPr>
          <p:txBody>
            <a:bodyPr/>
            <a:lstStyle/>
            <a:p>
              <a:endParaRPr lang="en-US"/>
            </a:p>
          </p:txBody>
        </p:sp>
        <p:sp>
          <p:nvSpPr>
            <p:cNvPr id="14" name="TextBox 14"/>
            <p:cNvSpPr txBox="1"/>
            <p:nvPr/>
          </p:nvSpPr>
          <p:spPr>
            <a:xfrm>
              <a:off x="0" y="-47625"/>
              <a:ext cx="812800" cy="55598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3028353" y="1939597"/>
            <a:ext cx="4893382" cy="1526491"/>
            <a:chOff x="0" y="0"/>
            <a:chExt cx="1629618" cy="508360"/>
          </a:xfrm>
        </p:grpSpPr>
        <p:sp>
          <p:nvSpPr>
            <p:cNvPr id="16" name="Freeform 16"/>
            <p:cNvSpPr/>
            <p:nvPr/>
          </p:nvSpPr>
          <p:spPr>
            <a:xfrm>
              <a:off x="0" y="0"/>
              <a:ext cx="1629619" cy="508360"/>
            </a:xfrm>
            <a:custGeom>
              <a:avLst/>
              <a:gdLst/>
              <a:ahLst/>
              <a:cxnLst/>
              <a:rect l="l" t="t" r="r" b="b"/>
              <a:pathLst>
                <a:path w="1629619" h="508360">
                  <a:moveTo>
                    <a:pt x="0" y="0"/>
                  </a:moveTo>
                  <a:lnTo>
                    <a:pt x="1629619" y="0"/>
                  </a:lnTo>
                  <a:lnTo>
                    <a:pt x="1629619" y="508360"/>
                  </a:lnTo>
                  <a:lnTo>
                    <a:pt x="0" y="508360"/>
                  </a:lnTo>
                  <a:close/>
                </a:path>
              </a:pathLst>
            </a:custGeom>
            <a:solidFill>
              <a:srgbClr val="F26666"/>
            </a:solidFill>
          </p:spPr>
          <p:txBody>
            <a:bodyPr/>
            <a:lstStyle/>
            <a:p>
              <a:endParaRPr lang="en-US"/>
            </a:p>
          </p:txBody>
        </p:sp>
        <p:sp>
          <p:nvSpPr>
            <p:cNvPr id="17" name="TextBox 17"/>
            <p:cNvSpPr txBox="1"/>
            <p:nvPr/>
          </p:nvSpPr>
          <p:spPr>
            <a:xfrm>
              <a:off x="0" y="-47625"/>
              <a:ext cx="1629618" cy="55598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2812956" y="1939597"/>
            <a:ext cx="2440658" cy="2440658"/>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4D98B"/>
            </a:solidFill>
          </p:spPr>
          <p:txBody>
            <a:bodyPr/>
            <a:lstStyle/>
            <a:p>
              <a:endParaRPr lang="en-US"/>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0362392" y="6820912"/>
            <a:ext cx="2440658" cy="1526491"/>
            <a:chOff x="0" y="0"/>
            <a:chExt cx="812800" cy="508360"/>
          </a:xfrm>
        </p:grpSpPr>
        <p:sp>
          <p:nvSpPr>
            <p:cNvPr id="22" name="Freeform 22"/>
            <p:cNvSpPr/>
            <p:nvPr/>
          </p:nvSpPr>
          <p:spPr>
            <a:xfrm>
              <a:off x="0" y="0"/>
              <a:ext cx="812800" cy="508360"/>
            </a:xfrm>
            <a:custGeom>
              <a:avLst/>
              <a:gdLst/>
              <a:ahLst/>
              <a:cxnLst/>
              <a:rect l="l" t="t" r="r" b="b"/>
              <a:pathLst>
                <a:path w="812800" h="508360">
                  <a:moveTo>
                    <a:pt x="0" y="0"/>
                  </a:moveTo>
                  <a:lnTo>
                    <a:pt x="812800" y="0"/>
                  </a:lnTo>
                  <a:lnTo>
                    <a:pt x="812800" y="508360"/>
                  </a:lnTo>
                  <a:lnTo>
                    <a:pt x="0" y="508360"/>
                  </a:lnTo>
                  <a:close/>
                </a:path>
              </a:pathLst>
            </a:custGeom>
            <a:solidFill>
              <a:srgbClr val="5888A6"/>
            </a:solidFill>
          </p:spPr>
          <p:txBody>
            <a:bodyPr/>
            <a:lstStyle/>
            <a:p>
              <a:endParaRPr lang="en-US"/>
            </a:p>
          </p:txBody>
        </p:sp>
        <p:sp>
          <p:nvSpPr>
            <p:cNvPr id="23" name="TextBox 23"/>
            <p:cNvSpPr txBox="1"/>
            <p:nvPr/>
          </p:nvSpPr>
          <p:spPr>
            <a:xfrm>
              <a:off x="0" y="-47625"/>
              <a:ext cx="812800" cy="555985"/>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10362392" y="1939597"/>
            <a:ext cx="2440658" cy="1526491"/>
            <a:chOff x="0" y="0"/>
            <a:chExt cx="812800" cy="508360"/>
          </a:xfrm>
        </p:grpSpPr>
        <p:sp>
          <p:nvSpPr>
            <p:cNvPr id="25" name="Freeform 25"/>
            <p:cNvSpPr/>
            <p:nvPr/>
          </p:nvSpPr>
          <p:spPr>
            <a:xfrm>
              <a:off x="0" y="0"/>
              <a:ext cx="812800" cy="508360"/>
            </a:xfrm>
            <a:custGeom>
              <a:avLst/>
              <a:gdLst/>
              <a:ahLst/>
              <a:cxnLst/>
              <a:rect l="l" t="t" r="r" b="b"/>
              <a:pathLst>
                <a:path w="812800" h="508360">
                  <a:moveTo>
                    <a:pt x="0" y="0"/>
                  </a:moveTo>
                  <a:lnTo>
                    <a:pt x="812800" y="0"/>
                  </a:lnTo>
                  <a:lnTo>
                    <a:pt x="812800" y="508360"/>
                  </a:lnTo>
                  <a:lnTo>
                    <a:pt x="0" y="508360"/>
                  </a:lnTo>
                  <a:close/>
                </a:path>
              </a:pathLst>
            </a:custGeom>
            <a:solidFill>
              <a:srgbClr val="13538A"/>
            </a:solidFill>
          </p:spPr>
          <p:txBody>
            <a:bodyPr/>
            <a:lstStyle/>
            <a:p>
              <a:endParaRPr lang="en-US"/>
            </a:p>
          </p:txBody>
        </p:sp>
        <p:sp>
          <p:nvSpPr>
            <p:cNvPr id="26" name="TextBox 26"/>
            <p:cNvSpPr txBox="1"/>
            <p:nvPr/>
          </p:nvSpPr>
          <p:spPr>
            <a:xfrm>
              <a:off x="0" y="-47625"/>
              <a:ext cx="812800" cy="555985"/>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3028353" y="5906745"/>
            <a:ext cx="4893382" cy="2440658"/>
            <a:chOff x="0" y="0"/>
            <a:chExt cx="1629618" cy="812800"/>
          </a:xfrm>
        </p:grpSpPr>
        <p:sp>
          <p:nvSpPr>
            <p:cNvPr id="28" name="Freeform 28"/>
            <p:cNvSpPr/>
            <p:nvPr/>
          </p:nvSpPr>
          <p:spPr>
            <a:xfrm>
              <a:off x="0" y="0"/>
              <a:ext cx="1629619" cy="812800"/>
            </a:xfrm>
            <a:custGeom>
              <a:avLst/>
              <a:gdLst/>
              <a:ahLst/>
              <a:cxnLst/>
              <a:rect l="l" t="t" r="r" b="b"/>
              <a:pathLst>
                <a:path w="1629619" h="812800">
                  <a:moveTo>
                    <a:pt x="0" y="0"/>
                  </a:moveTo>
                  <a:lnTo>
                    <a:pt x="1629619" y="0"/>
                  </a:lnTo>
                  <a:lnTo>
                    <a:pt x="1629619" y="812800"/>
                  </a:lnTo>
                  <a:lnTo>
                    <a:pt x="0" y="812800"/>
                  </a:lnTo>
                  <a:close/>
                </a:path>
              </a:pathLst>
            </a:custGeom>
            <a:solidFill>
              <a:srgbClr val="AAAAAF"/>
            </a:solidFill>
          </p:spPr>
          <p:txBody>
            <a:bodyPr/>
            <a:lstStyle/>
            <a:p>
              <a:endParaRPr lang="en-US"/>
            </a:p>
          </p:txBody>
        </p:sp>
        <p:sp>
          <p:nvSpPr>
            <p:cNvPr id="29" name="TextBox 29"/>
            <p:cNvSpPr txBox="1"/>
            <p:nvPr/>
          </p:nvSpPr>
          <p:spPr>
            <a:xfrm>
              <a:off x="0" y="-47625"/>
              <a:ext cx="1629618" cy="860425"/>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7915701" y="1939597"/>
            <a:ext cx="4893382" cy="2440658"/>
            <a:chOff x="0" y="0"/>
            <a:chExt cx="1629618" cy="812800"/>
          </a:xfrm>
        </p:grpSpPr>
        <p:sp>
          <p:nvSpPr>
            <p:cNvPr id="31" name="Freeform 31"/>
            <p:cNvSpPr/>
            <p:nvPr/>
          </p:nvSpPr>
          <p:spPr>
            <a:xfrm>
              <a:off x="0" y="0"/>
              <a:ext cx="1629619" cy="812800"/>
            </a:xfrm>
            <a:custGeom>
              <a:avLst/>
              <a:gdLst/>
              <a:ahLst/>
              <a:cxnLst/>
              <a:rect l="l" t="t" r="r" b="b"/>
              <a:pathLst>
                <a:path w="1629619" h="812800">
                  <a:moveTo>
                    <a:pt x="0" y="0"/>
                  </a:moveTo>
                  <a:lnTo>
                    <a:pt x="1629619" y="0"/>
                  </a:lnTo>
                  <a:lnTo>
                    <a:pt x="1629619" y="812800"/>
                  </a:lnTo>
                  <a:lnTo>
                    <a:pt x="0" y="812800"/>
                  </a:lnTo>
                  <a:close/>
                </a:path>
              </a:pathLst>
            </a:custGeom>
            <a:solidFill>
              <a:srgbClr val="0460D9"/>
            </a:solidFill>
          </p:spPr>
          <p:txBody>
            <a:bodyPr/>
            <a:lstStyle/>
            <a:p>
              <a:endParaRPr lang="en-US"/>
            </a:p>
          </p:txBody>
        </p:sp>
        <p:sp>
          <p:nvSpPr>
            <p:cNvPr id="32" name="TextBox 32"/>
            <p:cNvSpPr txBox="1"/>
            <p:nvPr/>
          </p:nvSpPr>
          <p:spPr>
            <a:xfrm>
              <a:off x="0" y="-47625"/>
              <a:ext cx="1629618"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0366265" y="4380255"/>
            <a:ext cx="4893382" cy="2440658"/>
            <a:chOff x="0" y="0"/>
            <a:chExt cx="1629618" cy="812800"/>
          </a:xfrm>
        </p:grpSpPr>
        <p:sp>
          <p:nvSpPr>
            <p:cNvPr id="34" name="Freeform 34"/>
            <p:cNvSpPr/>
            <p:nvPr/>
          </p:nvSpPr>
          <p:spPr>
            <a:xfrm>
              <a:off x="0" y="0"/>
              <a:ext cx="1629619" cy="812800"/>
            </a:xfrm>
            <a:custGeom>
              <a:avLst/>
              <a:gdLst/>
              <a:ahLst/>
              <a:cxnLst/>
              <a:rect l="l" t="t" r="r" b="b"/>
              <a:pathLst>
                <a:path w="1629619" h="812800">
                  <a:moveTo>
                    <a:pt x="0" y="0"/>
                  </a:moveTo>
                  <a:lnTo>
                    <a:pt x="1629619" y="0"/>
                  </a:lnTo>
                  <a:lnTo>
                    <a:pt x="1629619" y="812800"/>
                  </a:lnTo>
                  <a:lnTo>
                    <a:pt x="0" y="812800"/>
                  </a:lnTo>
                  <a:close/>
                </a:path>
              </a:pathLst>
            </a:custGeom>
            <a:solidFill>
              <a:srgbClr val="8C52FF"/>
            </a:solidFill>
          </p:spPr>
          <p:txBody>
            <a:bodyPr/>
            <a:lstStyle/>
            <a:p>
              <a:endParaRPr lang="en-US"/>
            </a:p>
          </p:txBody>
        </p:sp>
        <p:sp>
          <p:nvSpPr>
            <p:cNvPr id="35" name="TextBox 35"/>
            <p:cNvSpPr txBox="1"/>
            <p:nvPr/>
          </p:nvSpPr>
          <p:spPr>
            <a:xfrm>
              <a:off x="0" y="-47625"/>
              <a:ext cx="1629618"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2812956" y="6820912"/>
            <a:ext cx="2446691" cy="1526491"/>
            <a:chOff x="0" y="0"/>
            <a:chExt cx="814809" cy="508360"/>
          </a:xfrm>
        </p:grpSpPr>
        <p:sp>
          <p:nvSpPr>
            <p:cNvPr id="37" name="Freeform 37"/>
            <p:cNvSpPr/>
            <p:nvPr/>
          </p:nvSpPr>
          <p:spPr>
            <a:xfrm>
              <a:off x="0" y="0"/>
              <a:ext cx="814809" cy="508360"/>
            </a:xfrm>
            <a:custGeom>
              <a:avLst/>
              <a:gdLst/>
              <a:ahLst/>
              <a:cxnLst/>
              <a:rect l="l" t="t" r="r" b="b"/>
              <a:pathLst>
                <a:path w="814809" h="508360">
                  <a:moveTo>
                    <a:pt x="0" y="0"/>
                  </a:moveTo>
                  <a:lnTo>
                    <a:pt x="814809" y="0"/>
                  </a:lnTo>
                  <a:lnTo>
                    <a:pt x="814809" y="508360"/>
                  </a:lnTo>
                  <a:lnTo>
                    <a:pt x="0" y="508360"/>
                  </a:lnTo>
                  <a:close/>
                </a:path>
              </a:pathLst>
            </a:custGeom>
            <a:solidFill>
              <a:srgbClr val="44E1F2"/>
            </a:solidFill>
          </p:spPr>
          <p:txBody>
            <a:bodyPr/>
            <a:lstStyle/>
            <a:p>
              <a:endParaRPr lang="en-US"/>
            </a:p>
          </p:txBody>
        </p:sp>
        <p:sp>
          <p:nvSpPr>
            <p:cNvPr id="38" name="TextBox 38"/>
            <p:cNvSpPr txBox="1"/>
            <p:nvPr/>
          </p:nvSpPr>
          <p:spPr>
            <a:xfrm>
              <a:off x="0" y="-47625"/>
              <a:ext cx="814809" cy="55598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475544" y="4837933"/>
            <a:ext cx="1106312" cy="1069356"/>
          </a:xfrm>
          <a:prstGeom prst="rect">
            <a:avLst/>
          </a:prstGeom>
        </p:spPr>
        <p:txBody>
          <a:bodyPr lIns="0" tIns="0" rIns="0" bIns="0" rtlCol="0" anchor="t">
            <a:spAutoFit/>
          </a:bodyPr>
          <a:lstStyle/>
          <a:p>
            <a:pPr algn="ctr">
              <a:lnSpc>
                <a:spcPts val="8784"/>
              </a:lnSpc>
            </a:pPr>
            <a:r>
              <a:rPr lang="en-US" sz="6274">
                <a:solidFill>
                  <a:srgbClr val="FFFFFF"/>
                </a:solidFill>
                <a:latin typeface="Rajdhani Bold"/>
              </a:rPr>
              <a:t>R</a:t>
            </a:r>
          </a:p>
        </p:txBody>
      </p:sp>
      <p:sp>
        <p:nvSpPr>
          <p:cNvPr id="40" name="TextBox 40"/>
          <p:cNvSpPr txBox="1"/>
          <p:nvPr/>
        </p:nvSpPr>
        <p:spPr>
          <a:xfrm>
            <a:off x="8789678" y="9205761"/>
            <a:ext cx="1106312" cy="1069356"/>
          </a:xfrm>
          <a:prstGeom prst="rect">
            <a:avLst/>
          </a:prstGeom>
        </p:spPr>
        <p:txBody>
          <a:bodyPr lIns="0" tIns="0" rIns="0" bIns="0" rtlCol="0" anchor="t">
            <a:spAutoFit/>
          </a:bodyPr>
          <a:lstStyle/>
          <a:p>
            <a:pPr algn="ctr">
              <a:lnSpc>
                <a:spcPts val="8784"/>
              </a:lnSpc>
            </a:pPr>
            <a:r>
              <a:rPr lang="en-US" sz="6274">
                <a:solidFill>
                  <a:srgbClr val="FFFFFF"/>
                </a:solidFill>
                <a:latin typeface="Rajdhani Bold"/>
              </a:rPr>
              <a:t>F</a:t>
            </a:r>
          </a:p>
        </p:txBody>
      </p:sp>
      <p:grpSp>
        <p:nvGrpSpPr>
          <p:cNvPr id="41" name="Group 41"/>
          <p:cNvGrpSpPr/>
          <p:nvPr/>
        </p:nvGrpSpPr>
        <p:grpSpPr>
          <a:xfrm rot="-5400000">
            <a:off x="8943750" y="7845657"/>
            <a:ext cx="769167" cy="3842102"/>
            <a:chOff x="0" y="0"/>
            <a:chExt cx="202579" cy="1011912"/>
          </a:xfrm>
        </p:grpSpPr>
        <p:sp>
          <p:nvSpPr>
            <p:cNvPr id="42" name="Freeform 42"/>
            <p:cNvSpPr/>
            <p:nvPr/>
          </p:nvSpPr>
          <p:spPr>
            <a:xfrm>
              <a:off x="0" y="0"/>
              <a:ext cx="202579" cy="1011912"/>
            </a:xfrm>
            <a:custGeom>
              <a:avLst/>
              <a:gdLst/>
              <a:ahLst/>
              <a:cxnLst/>
              <a:rect l="l" t="t" r="r" b="b"/>
              <a:pathLst>
                <a:path w="202579" h="1011912">
                  <a:moveTo>
                    <a:pt x="101289" y="0"/>
                  </a:moveTo>
                  <a:lnTo>
                    <a:pt x="101289" y="0"/>
                  </a:lnTo>
                  <a:cubicBezTo>
                    <a:pt x="128153" y="0"/>
                    <a:pt x="153917" y="10672"/>
                    <a:pt x="172912" y="29667"/>
                  </a:cubicBezTo>
                  <a:cubicBezTo>
                    <a:pt x="191907" y="48662"/>
                    <a:pt x="202579" y="74426"/>
                    <a:pt x="202579" y="101289"/>
                  </a:cubicBezTo>
                  <a:lnTo>
                    <a:pt x="202579" y="910622"/>
                  </a:lnTo>
                  <a:cubicBezTo>
                    <a:pt x="202579" y="937486"/>
                    <a:pt x="191907" y="963249"/>
                    <a:pt x="172912" y="982245"/>
                  </a:cubicBezTo>
                  <a:cubicBezTo>
                    <a:pt x="153917" y="1001240"/>
                    <a:pt x="128153" y="1011912"/>
                    <a:pt x="101289" y="1011912"/>
                  </a:cubicBezTo>
                  <a:lnTo>
                    <a:pt x="101289" y="1011912"/>
                  </a:lnTo>
                  <a:cubicBezTo>
                    <a:pt x="74426" y="1011912"/>
                    <a:pt x="48662" y="1001240"/>
                    <a:pt x="29667" y="982245"/>
                  </a:cubicBezTo>
                  <a:cubicBezTo>
                    <a:pt x="10672" y="963249"/>
                    <a:pt x="0" y="937486"/>
                    <a:pt x="0" y="910622"/>
                  </a:cubicBezTo>
                  <a:lnTo>
                    <a:pt x="0" y="101289"/>
                  </a:lnTo>
                  <a:cubicBezTo>
                    <a:pt x="0" y="74426"/>
                    <a:pt x="10672" y="48662"/>
                    <a:pt x="29667" y="29667"/>
                  </a:cubicBezTo>
                  <a:cubicBezTo>
                    <a:pt x="48662" y="10672"/>
                    <a:pt x="74426" y="0"/>
                    <a:pt x="101289" y="0"/>
                  </a:cubicBezTo>
                  <a:close/>
                </a:path>
              </a:pathLst>
            </a:custGeom>
            <a:solidFill>
              <a:srgbClr val="737B82">
                <a:alpha val="33725"/>
              </a:srgbClr>
            </a:solidFill>
          </p:spPr>
          <p:txBody>
            <a:bodyPr/>
            <a:lstStyle/>
            <a:p>
              <a:endParaRPr lang="en-US"/>
            </a:p>
          </p:txBody>
        </p:sp>
        <p:sp>
          <p:nvSpPr>
            <p:cNvPr id="43" name="TextBox 43"/>
            <p:cNvSpPr txBox="1"/>
            <p:nvPr/>
          </p:nvSpPr>
          <p:spPr>
            <a:xfrm>
              <a:off x="0" y="-47625"/>
              <a:ext cx="202579" cy="1059537"/>
            </a:xfrm>
            <a:prstGeom prst="rect">
              <a:avLst/>
            </a:prstGeom>
          </p:spPr>
          <p:txBody>
            <a:bodyPr lIns="50800" tIns="50800" rIns="50800" bIns="50800" rtlCol="0" anchor="ctr"/>
            <a:lstStyle/>
            <a:p>
              <a:pPr algn="ctr">
                <a:lnSpc>
                  <a:spcPts val="2800"/>
                </a:lnSpc>
              </a:pPr>
              <a:endParaRPr/>
            </a:p>
          </p:txBody>
        </p:sp>
      </p:grpSp>
      <p:grpSp>
        <p:nvGrpSpPr>
          <p:cNvPr id="44" name="Group 44"/>
          <p:cNvGrpSpPr/>
          <p:nvPr/>
        </p:nvGrpSpPr>
        <p:grpSpPr>
          <a:xfrm rot="-10800000">
            <a:off x="644116" y="3560586"/>
            <a:ext cx="769167" cy="3842102"/>
            <a:chOff x="0" y="0"/>
            <a:chExt cx="202579" cy="1011912"/>
          </a:xfrm>
        </p:grpSpPr>
        <p:sp>
          <p:nvSpPr>
            <p:cNvPr id="45" name="Freeform 45"/>
            <p:cNvSpPr/>
            <p:nvPr/>
          </p:nvSpPr>
          <p:spPr>
            <a:xfrm>
              <a:off x="0" y="0"/>
              <a:ext cx="202579" cy="1011912"/>
            </a:xfrm>
            <a:custGeom>
              <a:avLst/>
              <a:gdLst/>
              <a:ahLst/>
              <a:cxnLst/>
              <a:rect l="l" t="t" r="r" b="b"/>
              <a:pathLst>
                <a:path w="202579" h="1011912">
                  <a:moveTo>
                    <a:pt x="101289" y="0"/>
                  </a:moveTo>
                  <a:lnTo>
                    <a:pt x="101289" y="0"/>
                  </a:lnTo>
                  <a:cubicBezTo>
                    <a:pt x="128153" y="0"/>
                    <a:pt x="153917" y="10672"/>
                    <a:pt x="172912" y="29667"/>
                  </a:cubicBezTo>
                  <a:cubicBezTo>
                    <a:pt x="191907" y="48662"/>
                    <a:pt x="202579" y="74426"/>
                    <a:pt x="202579" y="101289"/>
                  </a:cubicBezTo>
                  <a:lnTo>
                    <a:pt x="202579" y="910622"/>
                  </a:lnTo>
                  <a:cubicBezTo>
                    <a:pt x="202579" y="937486"/>
                    <a:pt x="191907" y="963249"/>
                    <a:pt x="172912" y="982245"/>
                  </a:cubicBezTo>
                  <a:cubicBezTo>
                    <a:pt x="153917" y="1001240"/>
                    <a:pt x="128153" y="1011912"/>
                    <a:pt x="101289" y="1011912"/>
                  </a:cubicBezTo>
                  <a:lnTo>
                    <a:pt x="101289" y="1011912"/>
                  </a:lnTo>
                  <a:cubicBezTo>
                    <a:pt x="74426" y="1011912"/>
                    <a:pt x="48662" y="1001240"/>
                    <a:pt x="29667" y="982245"/>
                  </a:cubicBezTo>
                  <a:cubicBezTo>
                    <a:pt x="10672" y="963249"/>
                    <a:pt x="0" y="937486"/>
                    <a:pt x="0" y="910622"/>
                  </a:cubicBezTo>
                  <a:lnTo>
                    <a:pt x="0" y="101289"/>
                  </a:lnTo>
                  <a:cubicBezTo>
                    <a:pt x="0" y="74426"/>
                    <a:pt x="10672" y="48662"/>
                    <a:pt x="29667" y="29667"/>
                  </a:cubicBezTo>
                  <a:cubicBezTo>
                    <a:pt x="48662" y="10672"/>
                    <a:pt x="74426" y="0"/>
                    <a:pt x="101289" y="0"/>
                  </a:cubicBezTo>
                  <a:close/>
                </a:path>
              </a:pathLst>
            </a:custGeom>
            <a:solidFill>
              <a:srgbClr val="737B82">
                <a:alpha val="33725"/>
              </a:srgbClr>
            </a:solidFill>
          </p:spPr>
          <p:txBody>
            <a:bodyPr/>
            <a:lstStyle/>
            <a:p>
              <a:endParaRPr lang="en-US"/>
            </a:p>
          </p:txBody>
        </p:sp>
        <p:sp>
          <p:nvSpPr>
            <p:cNvPr id="46" name="TextBox 46"/>
            <p:cNvSpPr txBox="1"/>
            <p:nvPr/>
          </p:nvSpPr>
          <p:spPr>
            <a:xfrm>
              <a:off x="0" y="-47625"/>
              <a:ext cx="202579" cy="1059537"/>
            </a:xfrm>
            <a:prstGeom prst="rect">
              <a:avLst/>
            </a:prstGeom>
          </p:spPr>
          <p:txBody>
            <a:bodyPr lIns="50800" tIns="50800" rIns="50800" bIns="50800" rtlCol="0" anchor="ctr"/>
            <a:lstStyle/>
            <a:p>
              <a:pPr algn="ctr">
                <a:lnSpc>
                  <a:spcPts val="2800"/>
                </a:lnSpc>
              </a:pPr>
              <a:endParaRPr/>
            </a:p>
          </p:txBody>
        </p:sp>
      </p:grpSp>
      <p:sp>
        <p:nvSpPr>
          <p:cNvPr id="47" name="Freeform 47"/>
          <p:cNvSpPr/>
          <p:nvPr/>
        </p:nvSpPr>
        <p:spPr>
          <a:xfrm>
            <a:off x="16145472" y="3608682"/>
            <a:ext cx="1857130" cy="3069636"/>
          </a:xfrm>
          <a:custGeom>
            <a:avLst/>
            <a:gdLst/>
            <a:ahLst/>
            <a:cxnLst/>
            <a:rect l="l" t="t" r="r" b="b"/>
            <a:pathLst>
              <a:path w="1857130" h="3069636">
                <a:moveTo>
                  <a:pt x="0" y="0"/>
                </a:moveTo>
                <a:lnTo>
                  <a:pt x="1857130" y="0"/>
                </a:lnTo>
                <a:lnTo>
                  <a:pt x="1857130" y="3069636"/>
                </a:lnTo>
                <a:lnTo>
                  <a:pt x="0" y="3069636"/>
                </a:lnTo>
                <a:lnTo>
                  <a:pt x="0" y="0"/>
                </a:lnTo>
                <a:close/>
              </a:path>
            </a:pathLst>
          </a:custGeom>
          <a:blipFill>
            <a:blip r:embed="rId6">
              <a:alphaModFix amt="65000"/>
            </a:blip>
            <a:stretch>
              <a:fillRect/>
            </a:stretch>
          </a:blipFill>
        </p:spPr>
        <p:txBody>
          <a:bodyPr/>
          <a:lstStyle/>
          <a:p>
            <a:endParaRPr lang="en-US"/>
          </a:p>
        </p:txBody>
      </p:sp>
      <p:sp>
        <p:nvSpPr>
          <p:cNvPr id="48" name="TextBox 48"/>
          <p:cNvSpPr txBox="1"/>
          <p:nvPr/>
        </p:nvSpPr>
        <p:spPr>
          <a:xfrm>
            <a:off x="14298104" y="8734425"/>
            <a:ext cx="192881" cy="5238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5</a:t>
            </a:r>
          </a:p>
        </p:txBody>
      </p:sp>
      <p:sp>
        <p:nvSpPr>
          <p:cNvPr id="49" name="TextBox 49"/>
          <p:cNvSpPr txBox="1"/>
          <p:nvPr/>
        </p:nvSpPr>
        <p:spPr>
          <a:xfrm>
            <a:off x="11763970" y="8734425"/>
            <a:ext cx="206127" cy="5238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4</a:t>
            </a:r>
          </a:p>
        </p:txBody>
      </p:sp>
      <p:sp>
        <p:nvSpPr>
          <p:cNvPr id="50" name="TextBox 50"/>
          <p:cNvSpPr txBox="1"/>
          <p:nvPr/>
        </p:nvSpPr>
        <p:spPr>
          <a:xfrm>
            <a:off x="9245798" y="8734425"/>
            <a:ext cx="194072" cy="5238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3</a:t>
            </a:r>
          </a:p>
        </p:txBody>
      </p:sp>
      <p:sp>
        <p:nvSpPr>
          <p:cNvPr id="51" name="TextBox 51"/>
          <p:cNvSpPr txBox="1"/>
          <p:nvPr/>
        </p:nvSpPr>
        <p:spPr>
          <a:xfrm>
            <a:off x="6733729" y="8796186"/>
            <a:ext cx="187970" cy="5238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2</a:t>
            </a:r>
          </a:p>
        </p:txBody>
      </p:sp>
      <p:sp>
        <p:nvSpPr>
          <p:cNvPr id="52" name="TextBox 52"/>
          <p:cNvSpPr txBox="1"/>
          <p:nvPr/>
        </p:nvSpPr>
        <p:spPr>
          <a:xfrm>
            <a:off x="4282232" y="8734425"/>
            <a:ext cx="127397" cy="5238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1</a:t>
            </a:r>
          </a:p>
        </p:txBody>
      </p:sp>
      <p:grpSp>
        <p:nvGrpSpPr>
          <p:cNvPr id="53" name="Group 53"/>
          <p:cNvGrpSpPr/>
          <p:nvPr/>
        </p:nvGrpSpPr>
        <p:grpSpPr>
          <a:xfrm>
            <a:off x="2591336" y="2407242"/>
            <a:ext cx="212288" cy="5464828"/>
            <a:chOff x="0" y="0"/>
            <a:chExt cx="283051" cy="7286438"/>
          </a:xfrm>
        </p:grpSpPr>
        <p:sp>
          <p:nvSpPr>
            <p:cNvPr id="54" name="TextBox 54"/>
            <p:cNvSpPr txBox="1"/>
            <p:nvPr/>
          </p:nvSpPr>
          <p:spPr>
            <a:xfrm>
              <a:off x="0" y="1580526"/>
              <a:ext cx="274955" cy="6762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4</a:t>
              </a:r>
            </a:p>
          </p:txBody>
        </p:sp>
        <p:sp>
          <p:nvSpPr>
            <p:cNvPr id="55" name="TextBox 55"/>
            <p:cNvSpPr txBox="1"/>
            <p:nvPr/>
          </p:nvSpPr>
          <p:spPr>
            <a:xfrm>
              <a:off x="24447" y="4933326"/>
              <a:ext cx="250508" cy="6762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2</a:t>
              </a:r>
            </a:p>
          </p:txBody>
        </p:sp>
        <p:sp>
          <p:nvSpPr>
            <p:cNvPr id="56" name="TextBox 56"/>
            <p:cNvSpPr txBox="1"/>
            <p:nvPr/>
          </p:nvSpPr>
          <p:spPr>
            <a:xfrm>
              <a:off x="64849" y="6610163"/>
              <a:ext cx="169704" cy="6762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1</a:t>
              </a:r>
            </a:p>
          </p:txBody>
        </p:sp>
        <p:sp>
          <p:nvSpPr>
            <p:cNvPr id="57" name="TextBox 57"/>
            <p:cNvSpPr txBox="1"/>
            <p:nvPr/>
          </p:nvSpPr>
          <p:spPr>
            <a:xfrm>
              <a:off x="24447" y="3256926"/>
              <a:ext cx="258604" cy="6762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3</a:t>
              </a:r>
            </a:p>
          </p:txBody>
        </p:sp>
        <p:sp>
          <p:nvSpPr>
            <p:cNvPr id="58" name="TextBox 58"/>
            <p:cNvSpPr txBox="1"/>
            <p:nvPr/>
          </p:nvSpPr>
          <p:spPr>
            <a:xfrm>
              <a:off x="25876" y="-66675"/>
              <a:ext cx="257175" cy="676275"/>
            </a:xfrm>
            <a:prstGeom prst="rect">
              <a:avLst/>
            </a:prstGeom>
          </p:spPr>
          <p:txBody>
            <a:bodyPr lIns="0" tIns="0" rIns="0" bIns="0" rtlCol="0" anchor="t">
              <a:spAutoFit/>
            </a:bodyPr>
            <a:lstStyle/>
            <a:p>
              <a:pPr algn="ctr">
                <a:lnSpc>
                  <a:spcPts val="4200"/>
                </a:lnSpc>
              </a:pPr>
              <a:r>
                <a:rPr lang="en-US" sz="3000">
                  <a:solidFill>
                    <a:srgbClr val="FFFFFF"/>
                  </a:solidFill>
                  <a:latin typeface="Rajdhani Bold"/>
                </a:rPr>
                <a:t>5</a:t>
              </a:r>
            </a:p>
          </p:txBody>
        </p:sp>
      </p:grpSp>
      <p:sp>
        <p:nvSpPr>
          <p:cNvPr id="59" name="TextBox 59"/>
          <p:cNvSpPr txBox="1"/>
          <p:nvPr/>
        </p:nvSpPr>
        <p:spPr>
          <a:xfrm>
            <a:off x="146203" y="596568"/>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RFM ANALİZİ</a:t>
            </a:r>
          </a:p>
        </p:txBody>
      </p:sp>
      <p:grpSp>
        <p:nvGrpSpPr>
          <p:cNvPr id="60" name="Group 60"/>
          <p:cNvGrpSpPr/>
          <p:nvPr/>
        </p:nvGrpSpPr>
        <p:grpSpPr>
          <a:xfrm>
            <a:off x="4638706" y="2483651"/>
            <a:ext cx="1804511" cy="676275"/>
            <a:chOff x="0" y="0"/>
            <a:chExt cx="2406015" cy="901700"/>
          </a:xfrm>
        </p:grpSpPr>
        <p:sp>
          <p:nvSpPr>
            <p:cNvPr id="61" name="TextBox 61"/>
            <p:cNvSpPr txBox="1"/>
            <p:nvPr/>
          </p:nvSpPr>
          <p:spPr>
            <a:xfrm>
              <a:off x="0" y="-38100"/>
              <a:ext cx="2406015"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Can’t Loose</a:t>
              </a:r>
            </a:p>
          </p:txBody>
        </p:sp>
        <p:sp>
          <p:nvSpPr>
            <p:cNvPr id="62" name="TextBox 62"/>
            <p:cNvSpPr txBox="1"/>
            <p:nvPr/>
          </p:nvSpPr>
          <p:spPr>
            <a:xfrm>
              <a:off x="0" y="451908"/>
              <a:ext cx="2406015" cy="449791"/>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%1.4</a:t>
              </a:r>
            </a:p>
          </p:txBody>
        </p:sp>
      </p:grpSp>
      <p:grpSp>
        <p:nvGrpSpPr>
          <p:cNvPr id="63" name="Group 63"/>
          <p:cNvGrpSpPr/>
          <p:nvPr/>
        </p:nvGrpSpPr>
        <p:grpSpPr>
          <a:xfrm>
            <a:off x="4638706" y="4467225"/>
            <a:ext cx="1804511" cy="676275"/>
            <a:chOff x="0" y="0"/>
            <a:chExt cx="2406015" cy="901700"/>
          </a:xfrm>
        </p:grpSpPr>
        <p:sp>
          <p:nvSpPr>
            <p:cNvPr id="64" name="TextBox 64"/>
            <p:cNvSpPr txBox="1"/>
            <p:nvPr/>
          </p:nvSpPr>
          <p:spPr>
            <a:xfrm>
              <a:off x="0" y="-38100"/>
              <a:ext cx="2406015"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At Risk</a:t>
              </a:r>
            </a:p>
          </p:txBody>
        </p:sp>
        <p:sp>
          <p:nvSpPr>
            <p:cNvPr id="65" name="TextBox 65"/>
            <p:cNvSpPr txBox="1"/>
            <p:nvPr/>
          </p:nvSpPr>
          <p:spPr>
            <a:xfrm>
              <a:off x="0" y="451908"/>
              <a:ext cx="2406015"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%13.7</a:t>
              </a:r>
            </a:p>
          </p:txBody>
        </p:sp>
      </p:grpSp>
      <p:grpSp>
        <p:nvGrpSpPr>
          <p:cNvPr id="66" name="Group 66"/>
          <p:cNvGrpSpPr/>
          <p:nvPr/>
        </p:nvGrpSpPr>
        <p:grpSpPr>
          <a:xfrm>
            <a:off x="4506871" y="6857658"/>
            <a:ext cx="1936346" cy="676275"/>
            <a:chOff x="0" y="0"/>
            <a:chExt cx="2581795" cy="901700"/>
          </a:xfrm>
        </p:grpSpPr>
        <p:sp>
          <p:nvSpPr>
            <p:cNvPr id="67" name="TextBox 67"/>
            <p:cNvSpPr txBox="1"/>
            <p:nvPr/>
          </p:nvSpPr>
          <p:spPr>
            <a:xfrm>
              <a:off x="0" y="-38100"/>
              <a:ext cx="2581795"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Hibernating</a:t>
              </a:r>
            </a:p>
          </p:txBody>
        </p:sp>
        <p:sp>
          <p:nvSpPr>
            <p:cNvPr id="68" name="TextBox 68"/>
            <p:cNvSpPr txBox="1"/>
            <p:nvPr/>
          </p:nvSpPr>
          <p:spPr>
            <a:xfrm>
              <a:off x="0" y="451908"/>
              <a:ext cx="2581795"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%14.5</a:t>
              </a:r>
            </a:p>
          </p:txBody>
        </p:sp>
      </p:grpSp>
      <p:grpSp>
        <p:nvGrpSpPr>
          <p:cNvPr id="69" name="Group 69"/>
          <p:cNvGrpSpPr/>
          <p:nvPr/>
        </p:nvGrpSpPr>
        <p:grpSpPr>
          <a:xfrm>
            <a:off x="8756625" y="2669388"/>
            <a:ext cx="3180419" cy="676275"/>
            <a:chOff x="0" y="0"/>
            <a:chExt cx="4240559" cy="901700"/>
          </a:xfrm>
        </p:grpSpPr>
        <p:sp>
          <p:nvSpPr>
            <p:cNvPr id="70" name="TextBox 70"/>
            <p:cNvSpPr txBox="1"/>
            <p:nvPr/>
          </p:nvSpPr>
          <p:spPr>
            <a:xfrm>
              <a:off x="0" y="-38100"/>
              <a:ext cx="4240559" cy="537634"/>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Loyal Customers</a:t>
              </a:r>
            </a:p>
          </p:txBody>
        </p:sp>
        <p:sp>
          <p:nvSpPr>
            <p:cNvPr id="71" name="TextBox 71"/>
            <p:cNvSpPr txBox="1"/>
            <p:nvPr/>
          </p:nvSpPr>
          <p:spPr>
            <a:xfrm>
              <a:off x="0" y="451909"/>
              <a:ext cx="4240559"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%18.8</a:t>
              </a:r>
            </a:p>
          </p:txBody>
        </p:sp>
      </p:grpSp>
      <p:grpSp>
        <p:nvGrpSpPr>
          <p:cNvPr id="72" name="Group 72"/>
          <p:cNvGrpSpPr/>
          <p:nvPr/>
        </p:nvGrpSpPr>
        <p:grpSpPr>
          <a:xfrm>
            <a:off x="7915701" y="6857658"/>
            <a:ext cx="2431133" cy="676275"/>
            <a:chOff x="0" y="0"/>
            <a:chExt cx="3241510" cy="901700"/>
          </a:xfrm>
        </p:grpSpPr>
        <p:sp>
          <p:nvSpPr>
            <p:cNvPr id="73" name="TextBox 73"/>
            <p:cNvSpPr txBox="1"/>
            <p:nvPr/>
          </p:nvSpPr>
          <p:spPr>
            <a:xfrm>
              <a:off x="0" y="-38100"/>
              <a:ext cx="3241510"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About to Sleep</a:t>
              </a:r>
            </a:p>
          </p:txBody>
        </p:sp>
        <p:sp>
          <p:nvSpPr>
            <p:cNvPr id="74" name="TextBox 74"/>
            <p:cNvSpPr txBox="1"/>
            <p:nvPr/>
          </p:nvSpPr>
          <p:spPr>
            <a:xfrm>
              <a:off x="0" y="451908"/>
              <a:ext cx="3241510"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%8.2</a:t>
              </a:r>
            </a:p>
          </p:txBody>
        </p:sp>
      </p:grpSp>
      <p:grpSp>
        <p:nvGrpSpPr>
          <p:cNvPr id="75" name="Group 75"/>
          <p:cNvGrpSpPr/>
          <p:nvPr/>
        </p:nvGrpSpPr>
        <p:grpSpPr>
          <a:xfrm>
            <a:off x="7935133" y="4727575"/>
            <a:ext cx="2427260" cy="676275"/>
            <a:chOff x="0" y="0"/>
            <a:chExt cx="3236346" cy="901700"/>
          </a:xfrm>
        </p:grpSpPr>
        <p:sp>
          <p:nvSpPr>
            <p:cNvPr id="76" name="TextBox 76"/>
            <p:cNvSpPr txBox="1"/>
            <p:nvPr/>
          </p:nvSpPr>
          <p:spPr>
            <a:xfrm>
              <a:off x="0" y="-38100"/>
              <a:ext cx="3236346" cy="537634"/>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Need Attention</a:t>
              </a:r>
            </a:p>
          </p:txBody>
        </p:sp>
        <p:sp>
          <p:nvSpPr>
            <p:cNvPr id="77" name="TextBox 77"/>
            <p:cNvSpPr txBox="1"/>
            <p:nvPr/>
          </p:nvSpPr>
          <p:spPr>
            <a:xfrm>
              <a:off x="0" y="451909"/>
              <a:ext cx="3236346" cy="449791"/>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%18.8</a:t>
              </a:r>
            </a:p>
          </p:txBody>
        </p:sp>
      </p:grpSp>
      <p:grpSp>
        <p:nvGrpSpPr>
          <p:cNvPr id="78" name="Group 78"/>
          <p:cNvGrpSpPr/>
          <p:nvPr/>
        </p:nvGrpSpPr>
        <p:grpSpPr>
          <a:xfrm>
            <a:off x="12614137" y="2770530"/>
            <a:ext cx="2838297" cy="676275"/>
            <a:chOff x="0" y="0"/>
            <a:chExt cx="3784396" cy="901700"/>
          </a:xfrm>
        </p:grpSpPr>
        <p:sp>
          <p:nvSpPr>
            <p:cNvPr id="79" name="TextBox 79"/>
            <p:cNvSpPr txBox="1"/>
            <p:nvPr/>
          </p:nvSpPr>
          <p:spPr>
            <a:xfrm>
              <a:off x="0" y="-38100"/>
              <a:ext cx="3784396" cy="537634"/>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Champions</a:t>
              </a:r>
            </a:p>
          </p:txBody>
        </p:sp>
        <p:sp>
          <p:nvSpPr>
            <p:cNvPr id="80" name="TextBox 80"/>
            <p:cNvSpPr txBox="1"/>
            <p:nvPr/>
          </p:nvSpPr>
          <p:spPr>
            <a:xfrm>
              <a:off x="0" y="451909"/>
              <a:ext cx="3784396" cy="449791"/>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%1.4</a:t>
              </a:r>
            </a:p>
          </p:txBody>
        </p:sp>
      </p:grpSp>
      <p:grpSp>
        <p:nvGrpSpPr>
          <p:cNvPr id="81" name="Group 81"/>
          <p:cNvGrpSpPr/>
          <p:nvPr/>
        </p:nvGrpSpPr>
        <p:grpSpPr>
          <a:xfrm>
            <a:off x="11249384" y="5143500"/>
            <a:ext cx="3107331" cy="676274"/>
            <a:chOff x="0" y="0"/>
            <a:chExt cx="4143108" cy="901699"/>
          </a:xfrm>
        </p:grpSpPr>
        <p:sp>
          <p:nvSpPr>
            <p:cNvPr id="82" name="TextBox 82"/>
            <p:cNvSpPr txBox="1"/>
            <p:nvPr/>
          </p:nvSpPr>
          <p:spPr>
            <a:xfrm>
              <a:off x="0" y="-47625"/>
              <a:ext cx="4143108" cy="547158"/>
            </a:xfrm>
            <a:prstGeom prst="rect">
              <a:avLst/>
            </a:prstGeom>
          </p:spPr>
          <p:txBody>
            <a:bodyPr lIns="0" tIns="0" rIns="0" bIns="0" rtlCol="0" anchor="t">
              <a:spAutoFit/>
            </a:bodyPr>
            <a:lstStyle/>
            <a:p>
              <a:pPr algn="ctr">
                <a:lnSpc>
                  <a:spcPts val="3500"/>
                </a:lnSpc>
              </a:pPr>
              <a:r>
                <a:rPr lang="en-US" sz="2500">
                  <a:solidFill>
                    <a:srgbClr val="000000"/>
                  </a:solidFill>
                  <a:latin typeface="Rajdhani Bold"/>
                </a:rPr>
                <a:t>Potential Loyalists</a:t>
              </a:r>
            </a:p>
          </p:txBody>
        </p:sp>
        <p:sp>
          <p:nvSpPr>
            <p:cNvPr id="83" name="TextBox 83"/>
            <p:cNvSpPr txBox="1"/>
            <p:nvPr/>
          </p:nvSpPr>
          <p:spPr>
            <a:xfrm>
              <a:off x="0" y="451908"/>
              <a:ext cx="4143108" cy="449791"/>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%13.2</a:t>
              </a:r>
            </a:p>
          </p:txBody>
        </p:sp>
      </p:grpSp>
      <p:grpSp>
        <p:nvGrpSpPr>
          <p:cNvPr id="84" name="Group 84"/>
          <p:cNvGrpSpPr/>
          <p:nvPr/>
        </p:nvGrpSpPr>
        <p:grpSpPr>
          <a:xfrm>
            <a:off x="12614137" y="7195795"/>
            <a:ext cx="2838297" cy="676275"/>
            <a:chOff x="0" y="0"/>
            <a:chExt cx="3784396" cy="901700"/>
          </a:xfrm>
        </p:grpSpPr>
        <p:sp>
          <p:nvSpPr>
            <p:cNvPr id="85" name="TextBox 85"/>
            <p:cNvSpPr txBox="1"/>
            <p:nvPr/>
          </p:nvSpPr>
          <p:spPr>
            <a:xfrm>
              <a:off x="0" y="-38100"/>
              <a:ext cx="3784396"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New Customers</a:t>
              </a:r>
            </a:p>
          </p:txBody>
        </p:sp>
        <p:sp>
          <p:nvSpPr>
            <p:cNvPr id="86" name="TextBox 86"/>
            <p:cNvSpPr txBox="1"/>
            <p:nvPr/>
          </p:nvSpPr>
          <p:spPr>
            <a:xfrm>
              <a:off x="0" y="451908"/>
              <a:ext cx="3784396"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%0</a:t>
              </a:r>
            </a:p>
          </p:txBody>
        </p:sp>
      </p:grpSp>
      <p:grpSp>
        <p:nvGrpSpPr>
          <p:cNvPr id="87" name="Group 87"/>
          <p:cNvGrpSpPr/>
          <p:nvPr/>
        </p:nvGrpSpPr>
        <p:grpSpPr>
          <a:xfrm>
            <a:off x="10163573" y="7195795"/>
            <a:ext cx="2838297" cy="676275"/>
            <a:chOff x="0" y="0"/>
            <a:chExt cx="3784396" cy="901700"/>
          </a:xfrm>
        </p:grpSpPr>
        <p:sp>
          <p:nvSpPr>
            <p:cNvPr id="88" name="TextBox 88"/>
            <p:cNvSpPr txBox="1"/>
            <p:nvPr/>
          </p:nvSpPr>
          <p:spPr>
            <a:xfrm>
              <a:off x="0" y="-38100"/>
              <a:ext cx="3784396" cy="537633"/>
            </a:xfrm>
            <a:prstGeom prst="rect">
              <a:avLst/>
            </a:prstGeom>
          </p:spPr>
          <p:txBody>
            <a:bodyPr lIns="0" tIns="0" rIns="0" bIns="0" rtlCol="0" anchor="t">
              <a:spAutoFit/>
            </a:bodyPr>
            <a:lstStyle/>
            <a:p>
              <a:pPr algn="ctr">
                <a:lnSpc>
                  <a:spcPts val="3499"/>
                </a:lnSpc>
              </a:pPr>
              <a:r>
                <a:rPr lang="en-US" sz="2499">
                  <a:solidFill>
                    <a:srgbClr val="000000"/>
                  </a:solidFill>
                  <a:latin typeface="Rajdhani Bold"/>
                </a:rPr>
                <a:t>Promising</a:t>
              </a:r>
            </a:p>
          </p:txBody>
        </p:sp>
        <p:sp>
          <p:nvSpPr>
            <p:cNvPr id="89" name="TextBox 89"/>
            <p:cNvSpPr txBox="1"/>
            <p:nvPr/>
          </p:nvSpPr>
          <p:spPr>
            <a:xfrm>
              <a:off x="0" y="451908"/>
              <a:ext cx="3784396" cy="449792"/>
            </a:xfrm>
            <a:prstGeom prst="rect">
              <a:avLst/>
            </a:prstGeom>
          </p:spPr>
          <p:txBody>
            <a:bodyPr lIns="0" tIns="0" rIns="0" bIns="0" rtlCol="0" anchor="t">
              <a:spAutoFit/>
            </a:bodyPr>
            <a:lstStyle/>
            <a:p>
              <a:pPr algn="ctr">
                <a:lnSpc>
                  <a:spcPts val="2800"/>
                </a:lnSpc>
              </a:pPr>
              <a:r>
                <a:rPr lang="en-US" sz="2000">
                  <a:solidFill>
                    <a:srgbClr val="000000"/>
                  </a:solidFill>
                  <a:latin typeface="Rajdhani Bold"/>
                </a:rPr>
                <a:t>%0</a:t>
              </a:r>
            </a:p>
          </p:txBody>
        </p:sp>
      </p:gr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7518" b="-37518"/>
            </a:stretch>
          </a:blipFill>
        </p:spPr>
        <p:txBody>
          <a:bodyPr/>
          <a:lstStyle/>
          <a:p>
            <a:endParaRPr lang="en-US"/>
          </a:p>
        </p:txBody>
      </p:sp>
      <p:sp>
        <p:nvSpPr>
          <p:cNvPr id="3" name="Freeform 3"/>
          <p:cNvSpPr/>
          <p:nvPr/>
        </p:nvSpPr>
        <p:spPr>
          <a:xfrm>
            <a:off x="581305" y="5926746"/>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03369" y="561975"/>
            <a:ext cx="16226207" cy="1038225"/>
          </a:xfrm>
          <a:prstGeom prst="rect">
            <a:avLst/>
          </a:prstGeom>
        </p:spPr>
        <p:txBody>
          <a:bodyPr lIns="0" tIns="0" rIns="0" bIns="0" rtlCol="0" anchor="t">
            <a:spAutoFit/>
          </a:bodyPr>
          <a:lstStyle/>
          <a:p>
            <a:pPr marL="0" lvl="0" indent="0" algn="ctr">
              <a:lnSpc>
                <a:spcPts val="7875"/>
              </a:lnSpc>
              <a:spcBef>
                <a:spcPct val="0"/>
              </a:spcBef>
            </a:pPr>
            <a:r>
              <a:rPr lang="en-US" sz="7500" dirty="0">
                <a:solidFill>
                  <a:srgbClr val="99E264"/>
                </a:solidFill>
                <a:latin typeface="Rajdhani Bold"/>
              </a:rPr>
              <a:t>SİPARİŞ </a:t>
            </a:r>
            <a:r>
              <a:rPr lang="en-US" sz="7500" u="none" strike="noStrike" dirty="0">
                <a:solidFill>
                  <a:srgbClr val="99E264"/>
                </a:solidFill>
                <a:latin typeface="Rajdhani Bold"/>
              </a:rPr>
              <a:t>ANAL</a:t>
            </a:r>
            <a:r>
              <a:rPr lang="tr-TR" sz="7500" u="none" strike="noStrike" dirty="0">
                <a:solidFill>
                  <a:srgbClr val="99E264"/>
                </a:solidFill>
                <a:latin typeface="Rajdhani Bold"/>
              </a:rPr>
              <a:t>İ</a:t>
            </a:r>
            <a:r>
              <a:rPr lang="en-US" sz="7500" u="none" strike="noStrike" dirty="0">
                <a:solidFill>
                  <a:srgbClr val="99E264"/>
                </a:solidFill>
                <a:latin typeface="Rajdhani Bold"/>
              </a:rPr>
              <a:t>Z</a:t>
            </a:r>
            <a:r>
              <a:rPr lang="tr-TR" sz="7500" u="none" strike="noStrike" dirty="0">
                <a:solidFill>
                  <a:srgbClr val="99E264"/>
                </a:solidFill>
                <a:latin typeface="Rajdhani Bold"/>
              </a:rPr>
              <a:t>İ</a:t>
            </a:r>
            <a:endParaRPr lang="en-US" sz="7500" u="none" strike="noStrike" dirty="0">
              <a:solidFill>
                <a:srgbClr val="99E264"/>
              </a:solidFill>
              <a:latin typeface="Rajdhani Bold"/>
            </a:endParaRPr>
          </a:p>
        </p:txBody>
      </p:sp>
      <p:sp>
        <p:nvSpPr>
          <p:cNvPr id="5" name="TextBox 5"/>
          <p:cNvSpPr txBox="1"/>
          <p:nvPr/>
        </p:nvSpPr>
        <p:spPr>
          <a:xfrm>
            <a:off x="1729619" y="5737369"/>
            <a:ext cx="12986305" cy="887096"/>
          </a:xfrm>
          <a:prstGeom prst="rect">
            <a:avLst/>
          </a:prstGeom>
        </p:spPr>
        <p:txBody>
          <a:bodyPr lIns="0" tIns="0" rIns="0" bIns="0" rtlCol="0" anchor="t">
            <a:spAutoFit/>
          </a:bodyPr>
          <a:lstStyle/>
          <a:p>
            <a:pPr>
              <a:lnSpc>
                <a:spcPts val="7279"/>
              </a:lnSpc>
            </a:pPr>
            <a:r>
              <a:rPr lang="en-US" sz="5199">
                <a:solidFill>
                  <a:srgbClr val="99E264"/>
                </a:solidFill>
                <a:latin typeface="Rajdhani Bold"/>
              </a:rPr>
              <a:t>Kategorilere Göre Sipariş Dağılımı</a:t>
            </a:r>
          </a:p>
        </p:txBody>
      </p:sp>
      <p:sp>
        <p:nvSpPr>
          <p:cNvPr id="6" name="TextBox 6"/>
          <p:cNvSpPr txBox="1"/>
          <p:nvPr/>
        </p:nvSpPr>
        <p:spPr>
          <a:xfrm>
            <a:off x="1729619" y="8063864"/>
            <a:ext cx="9710823" cy="887095"/>
          </a:xfrm>
          <a:prstGeom prst="rect">
            <a:avLst/>
          </a:prstGeom>
        </p:spPr>
        <p:txBody>
          <a:bodyPr lIns="0" tIns="0" rIns="0" bIns="0" rtlCol="0" anchor="t">
            <a:spAutoFit/>
          </a:bodyPr>
          <a:lstStyle/>
          <a:p>
            <a:pPr>
              <a:lnSpc>
                <a:spcPts val="7279"/>
              </a:lnSpc>
            </a:pPr>
            <a:r>
              <a:rPr lang="en-US" sz="5199">
                <a:solidFill>
                  <a:srgbClr val="99E264"/>
                </a:solidFill>
                <a:latin typeface="Rajdhani Bold"/>
              </a:rPr>
              <a:t>Günlere Göre Sipariş Dağılımı</a:t>
            </a:r>
          </a:p>
        </p:txBody>
      </p:sp>
      <p:grpSp>
        <p:nvGrpSpPr>
          <p:cNvPr id="7" name="Group 7"/>
          <p:cNvGrpSpPr/>
          <p:nvPr/>
        </p:nvGrpSpPr>
        <p:grpSpPr>
          <a:xfrm>
            <a:off x="581305" y="3413356"/>
            <a:ext cx="10859137" cy="791845"/>
            <a:chOff x="0" y="0"/>
            <a:chExt cx="14478849" cy="1055793"/>
          </a:xfrm>
        </p:grpSpPr>
        <p:sp>
          <p:nvSpPr>
            <p:cNvPr id="8" name="TextBox 8"/>
            <p:cNvSpPr txBox="1"/>
            <p:nvPr/>
          </p:nvSpPr>
          <p:spPr>
            <a:xfrm>
              <a:off x="1531085" y="-95250"/>
              <a:ext cx="12947764" cy="1151043"/>
            </a:xfrm>
            <a:prstGeom prst="rect">
              <a:avLst/>
            </a:prstGeom>
          </p:spPr>
          <p:txBody>
            <a:bodyPr lIns="0" tIns="0" rIns="0" bIns="0" rtlCol="0" anchor="t">
              <a:spAutoFit/>
            </a:bodyPr>
            <a:lstStyle/>
            <a:p>
              <a:pPr>
                <a:lnSpc>
                  <a:spcPts val="7279"/>
                </a:lnSpc>
              </a:pPr>
              <a:r>
                <a:rPr lang="en-US" sz="5199">
                  <a:solidFill>
                    <a:srgbClr val="99E264"/>
                  </a:solidFill>
                  <a:latin typeface="Rajdhani Bold"/>
                </a:rPr>
                <a:t>Aylık Sipariş Dağılımı</a:t>
              </a:r>
            </a:p>
          </p:txBody>
        </p:sp>
        <p:sp>
          <p:nvSpPr>
            <p:cNvPr id="9" name="Freeform 9"/>
            <p:cNvSpPr/>
            <p:nvPr/>
          </p:nvSpPr>
          <p:spPr>
            <a:xfrm>
              <a:off x="0" y="125502"/>
              <a:ext cx="938827" cy="930292"/>
            </a:xfrm>
            <a:custGeom>
              <a:avLst/>
              <a:gdLst/>
              <a:ahLst/>
              <a:cxnLst/>
              <a:rect l="l" t="t" r="r" b="b"/>
              <a:pathLst>
                <a:path w="938827" h="930292">
                  <a:moveTo>
                    <a:pt x="0" y="0"/>
                  </a:moveTo>
                  <a:lnTo>
                    <a:pt x="938827" y="0"/>
                  </a:lnTo>
                  <a:lnTo>
                    <a:pt x="938827" y="930291"/>
                  </a:lnTo>
                  <a:lnTo>
                    <a:pt x="0" y="93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0" name="Freeform 10"/>
          <p:cNvSpPr/>
          <p:nvPr/>
        </p:nvSpPr>
        <p:spPr>
          <a:xfrm>
            <a:off x="581305" y="8253240"/>
            <a:ext cx="704120" cy="697719"/>
          </a:xfrm>
          <a:custGeom>
            <a:avLst/>
            <a:gdLst/>
            <a:ahLst/>
            <a:cxnLst/>
            <a:rect l="l" t="t" r="r" b="b"/>
            <a:pathLst>
              <a:path w="704120" h="697719">
                <a:moveTo>
                  <a:pt x="0" y="0"/>
                </a:moveTo>
                <a:lnTo>
                  <a:pt x="704120" y="0"/>
                </a:lnTo>
                <a:lnTo>
                  <a:pt x="704120" y="697719"/>
                </a:lnTo>
                <a:lnTo>
                  <a:pt x="0" y="697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TextBox 2"/>
          <p:cNvSpPr txBox="1"/>
          <p:nvPr/>
        </p:nvSpPr>
        <p:spPr>
          <a:xfrm>
            <a:off x="146203" y="596568"/>
            <a:ext cx="17991720"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REFERANSLAR</a:t>
            </a:r>
          </a:p>
        </p:txBody>
      </p:sp>
      <p:sp>
        <p:nvSpPr>
          <p:cNvPr id="3" name="TextBox 3"/>
          <p:cNvSpPr txBox="1"/>
          <p:nvPr/>
        </p:nvSpPr>
        <p:spPr>
          <a:xfrm>
            <a:off x="1028700" y="1814856"/>
            <a:ext cx="10778814" cy="1236877"/>
          </a:xfrm>
          <a:prstGeom prst="rect">
            <a:avLst/>
          </a:prstGeom>
        </p:spPr>
        <p:txBody>
          <a:bodyPr lIns="0" tIns="0" rIns="0" bIns="0" rtlCol="0" anchor="t">
            <a:spAutoFit/>
          </a:bodyPr>
          <a:lstStyle/>
          <a:p>
            <a:pPr marL="780624" lvl="1" indent="-390312" algn="ctr">
              <a:lnSpc>
                <a:spcPts val="5061"/>
              </a:lnSpc>
              <a:buFont typeface="Arial"/>
              <a:buChar char="•"/>
            </a:pPr>
            <a:r>
              <a:rPr lang="en-US" sz="3615" dirty="0">
                <a:solidFill>
                  <a:srgbClr val="99E264"/>
                </a:solidFill>
                <a:latin typeface="Rajdhani Bold"/>
              </a:rPr>
              <a:t>Brazilian E-Commerce Public Dataset by </a:t>
            </a:r>
            <a:r>
              <a:rPr lang="en-US" sz="3615" dirty="0" err="1">
                <a:solidFill>
                  <a:srgbClr val="99E264"/>
                </a:solidFill>
                <a:latin typeface="Rajdhani Bold"/>
              </a:rPr>
              <a:t>Olist</a:t>
            </a:r>
            <a:endParaRPr lang="en-US" sz="3615" dirty="0">
              <a:solidFill>
                <a:srgbClr val="99E264"/>
              </a:solidFill>
              <a:latin typeface="Rajdhani Bold"/>
            </a:endParaRPr>
          </a:p>
          <a:p>
            <a:pPr algn="ctr">
              <a:lnSpc>
                <a:spcPts val="5061"/>
              </a:lnSpc>
            </a:pPr>
            <a:r>
              <a:rPr lang="tr-TR" sz="2400" dirty="0">
                <a:solidFill>
                  <a:srgbClr val="99E264"/>
                </a:solidFill>
                <a:latin typeface="Rajdhani Bold"/>
              </a:rPr>
              <a:t>     - </a:t>
            </a:r>
            <a:r>
              <a:rPr lang="en-US" sz="2400" dirty="0">
                <a:solidFill>
                  <a:srgbClr val="99E264"/>
                </a:solidFill>
                <a:latin typeface="Rajdhani Bold"/>
              </a:rPr>
              <a:t>https://www.kaggle.com/datasets/olistbr/brazilian-ecommerce</a:t>
            </a:r>
          </a:p>
        </p:txBody>
      </p:sp>
      <p:sp>
        <p:nvSpPr>
          <p:cNvPr id="4" name="TextBox 4"/>
          <p:cNvSpPr txBox="1"/>
          <p:nvPr/>
        </p:nvSpPr>
        <p:spPr>
          <a:xfrm>
            <a:off x="1752600" y="4344858"/>
            <a:ext cx="10394968" cy="1824154"/>
          </a:xfrm>
          <a:prstGeom prst="rect">
            <a:avLst/>
          </a:prstGeom>
        </p:spPr>
        <p:txBody>
          <a:bodyPr lIns="0" tIns="0" rIns="0" bIns="0" rtlCol="0" anchor="t">
            <a:spAutoFit/>
          </a:bodyPr>
          <a:lstStyle/>
          <a:p>
            <a:pPr marL="737445" lvl="1" indent="-368723">
              <a:lnSpc>
                <a:spcPts val="4781"/>
              </a:lnSpc>
              <a:buFont typeface="Arial"/>
              <a:buChar char="•"/>
            </a:pPr>
            <a:r>
              <a:rPr lang="tr-TR" sz="3415" dirty="0">
                <a:solidFill>
                  <a:srgbClr val="99E264"/>
                </a:solidFill>
                <a:latin typeface="Rajdhani Bold"/>
              </a:rPr>
              <a:t> E Commerce Data</a:t>
            </a:r>
          </a:p>
          <a:p>
            <a:pPr marL="368722" lvl="1">
              <a:lnSpc>
                <a:spcPts val="4781"/>
              </a:lnSpc>
            </a:pPr>
            <a:r>
              <a:rPr lang="tr-TR" sz="2400" dirty="0">
                <a:solidFill>
                  <a:srgbClr val="99E264"/>
                </a:solidFill>
                <a:latin typeface="Rajdhani Bold"/>
              </a:rPr>
              <a:t>       - </a:t>
            </a:r>
            <a:r>
              <a:rPr lang="en-US" sz="2400" dirty="0">
                <a:solidFill>
                  <a:srgbClr val="99E264"/>
                </a:solidFill>
                <a:latin typeface="Rajdhani Bold"/>
              </a:rPr>
              <a:t>https://www.kaggle.com/datasets/carrie1/ecommerce-data</a:t>
            </a:r>
          </a:p>
          <a:p>
            <a:pPr algn="ctr">
              <a:lnSpc>
                <a:spcPts val="4781"/>
              </a:lnSpc>
            </a:pPr>
            <a:endParaRPr lang="en-US" sz="3415" dirty="0">
              <a:solidFill>
                <a:srgbClr val="99E264"/>
              </a:solidFill>
              <a:latin typeface="Rajdhani Bold"/>
            </a:endParaRPr>
          </a:p>
        </p:txBody>
      </p:sp>
      <p:sp>
        <p:nvSpPr>
          <p:cNvPr id="5" name="TextBox 5"/>
          <p:cNvSpPr txBox="1"/>
          <p:nvPr/>
        </p:nvSpPr>
        <p:spPr>
          <a:xfrm>
            <a:off x="1752600" y="6945272"/>
            <a:ext cx="10394968" cy="1208601"/>
          </a:xfrm>
          <a:prstGeom prst="rect">
            <a:avLst/>
          </a:prstGeom>
        </p:spPr>
        <p:txBody>
          <a:bodyPr lIns="0" tIns="0" rIns="0" bIns="0" rtlCol="0" anchor="t">
            <a:spAutoFit/>
          </a:bodyPr>
          <a:lstStyle/>
          <a:p>
            <a:pPr marL="737445" lvl="1" indent="-368723">
              <a:lnSpc>
                <a:spcPts val="4781"/>
              </a:lnSpc>
              <a:buFont typeface="Arial"/>
              <a:buChar char="•"/>
            </a:pPr>
            <a:r>
              <a:rPr lang="en-US" sz="3415" dirty="0" err="1">
                <a:solidFill>
                  <a:srgbClr val="99E264"/>
                </a:solidFill>
                <a:latin typeface="Rajdhani Bold"/>
              </a:rPr>
              <a:t>Brezilya</a:t>
            </a:r>
            <a:r>
              <a:rPr lang="en-US" sz="3415" dirty="0">
                <a:solidFill>
                  <a:srgbClr val="99E264"/>
                </a:solidFill>
                <a:latin typeface="Rajdhani Bold"/>
              </a:rPr>
              <a:t> </a:t>
            </a:r>
            <a:r>
              <a:rPr lang="en-US" sz="3415" dirty="0" err="1">
                <a:solidFill>
                  <a:srgbClr val="99E264"/>
                </a:solidFill>
                <a:latin typeface="Rajdhani Bold"/>
              </a:rPr>
              <a:t>Ekonomisi</a:t>
            </a:r>
            <a:r>
              <a:rPr lang="en-US" sz="3415" dirty="0">
                <a:solidFill>
                  <a:srgbClr val="99E264"/>
                </a:solidFill>
                <a:latin typeface="Rajdhani Bold"/>
              </a:rPr>
              <a:t> </a:t>
            </a:r>
            <a:r>
              <a:rPr lang="en-US" sz="3415" dirty="0" err="1">
                <a:solidFill>
                  <a:srgbClr val="99E264"/>
                </a:solidFill>
                <a:latin typeface="Rajdhani Bold"/>
              </a:rPr>
              <a:t>ile</a:t>
            </a:r>
            <a:r>
              <a:rPr lang="en-US" sz="3415" dirty="0">
                <a:solidFill>
                  <a:srgbClr val="99E264"/>
                </a:solidFill>
                <a:latin typeface="Rajdhani Bold"/>
              </a:rPr>
              <a:t> </a:t>
            </a:r>
            <a:r>
              <a:rPr lang="en-US" sz="3415" dirty="0" err="1">
                <a:solidFill>
                  <a:srgbClr val="99E264"/>
                </a:solidFill>
                <a:latin typeface="Rajdhani Bold"/>
              </a:rPr>
              <a:t>İlgili</a:t>
            </a:r>
            <a:r>
              <a:rPr lang="en-US" sz="3415" dirty="0">
                <a:solidFill>
                  <a:srgbClr val="99E264"/>
                </a:solidFill>
                <a:latin typeface="Rajdhani Bold"/>
              </a:rPr>
              <a:t> </a:t>
            </a:r>
            <a:r>
              <a:rPr lang="en-US" sz="3415" dirty="0" err="1">
                <a:solidFill>
                  <a:srgbClr val="99E264"/>
                </a:solidFill>
                <a:latin typeface="Rajdhani Bold"/>
              </a:rPr>
              <a:t>Görsel</a:t>
            </a:r>
            <a:endParaRPr lang="tr-TR" sz="3415" dirty="0">
              <a:solidFill>
                <a:srgbClr val="99E264"/>
              </a:solidFill>
              <a:latin typeface="Rajdhani Bold"/>
            </a:endParaRPr>
          </a:p>
          <a:p>
            <a:pPr marL="368722" lvl="1">
              <a:lnSpc>
                <a:spcPts val="4781"/>
              </a:lnSpc>
            </a:pPr>
            <a:r>
              <a:rPr lang="tr-TR" sz="3415" dirty="0">
                <a:solidFill>
                  <a:srgbClr val="99E264"/>
                </a:solidFill>
                <a:latin typeface="Rajdhani Bold"/>
              </a:rPr>
              <a:t>    - </a:t>
            </a:r>
            <a:r>
              <a:rPr lang="en-US" sz="2400" dirty="0">
                <a:solidFill>
                  <a:srgbClr val="99E264"/>
                </a:solidFill>
                <a:latin typeface="Rajdhani Bold"/>
              </a:rPr>
              <a:t>https://en.wikipedia.org/wiki/Economy_of_Brazil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AutoShape 2"/>
          <p:cNvSpPr/>
          <p:nvPr/>
        </p:nvSpPr>
        <p:spPr>
          <a:xfrm rot="5400000">
            <a:off x="9567267" y="3814762"/>
            <a:ext cx="11283553" cy="2657475"/>
          </a:xfrm>
          <a:prstGeom prst="rect">
            <a:avLst/>
          </a:prstGeom>
          <a:solidFill>
            <a:srgbClr val="99E264"/>
          </a:solidFill>
        </p:spPr>
        <p:txBody>
          <a:bodyPr/>
          <a:lstStyle/>
          <a:p>
            <a:endParaRPr lang="en-US"/>
          </a:p>
        </p:txBody>
      </p:sp>
      <p:sp>
        <p:nvSpPr>
          <p:cNvPr id="3" name="TextBox 3"/>
          <p:cNvSpPr txBox="1"/>
          <p:nvPr/>
        </p:nvSpPr>
        <p:spPr>
          <a:xfrm>
            <a:off x="3860936" y="4676775"/>
            <a:ext cx="8261910"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Lexend Deca"/>
              </a:rPr>
              <a:t>Obrigado Por Ouvir...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501849" y="9258300"/>
            <a:ext cx="5562745" cy="883757"/>
            <a:chOff x="0" y="0"/>
            <a:chExt cx="7416994" cy="1178342"/>
          </a:xfrm>
        </p:grpSpPr>
        <p:sp>
          <p:nvSpPr>
            <p:cNvPr id="4" name="TextBox 4"/>
            <p:cNvSpPr txBox="1"/>
            <p:nvPr/>
          </p:nvSpPr>
          <p:spPr>
            <a:xfrm>
              <a:off x="0" y="463124"/>
              <a:ext cx="6038576" cy="278447"/>
            </a:xfrm>
            <a:prstGeom prst="rect">
              <a:avLst/>
            </a:prstGeom>
          </p:spPr>
          <p:txBody>
            <a:bodyPr lIns="0" tIns="0" rIns="0" bIns="0" rtlCol="0" anchor="t">
              <a:spAutoFit/>
            </a:bodyPr>
            <a:lstStyle/>
            <a:p>
              <a:pPr algn="r">
                <a:lnSpc>
                  <a:spcPts val="1745"/>
                </a:lnSpc>
              </a:pPr>
              <a:r>
                <a:rPr lang="en-US" sz="1246"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6"/>
          <p:cNvPicPr>
            <a:picLocks noChangeAspect="1"/>
          </p:cNvPicPr>
          <p:nvPr/>
        </p:nvPicPr>
        <p:blipFill>
          <a:blip r:embed="rId6"/>
          <a:stretch>
            <a:fillRect/>
          </a:stretch>
        </p:blipFill>
        <p:spPr>
          <a:xfrm>
            <a:off x="-58432" y="1062555"/>
            <a:ext cx="18404863" cy="9346001"/>
          </a:xfrm>
          <a:prstGeom prst="rect">
            <a:avLst/>
          </a:prstGeom>
        </p:spPr>
      </p:pic>
      <p:sp>
        <p:nvSpPr>
          <p:cNvPr id="7" name="TextBox 7"/>
          <p:cNvSpPr txBox="1"/>
          <p:nvPr/>
        </p:nvSpPr>
        <p:spPr>
          <a:xfrm>
            <a:off x="1475307" y="300035"/>
            <a:ext cx="15337386" cy="1038229"/>
          </a:xfrm>
          <a:prstGeom prst="rect">
            <a:avLst/>
          </a:prstGeom>
        </p:spPr>
        <p:txBody>
          <a:bodyPr lIns="0" tIns="0" rIns="0" bIns="0" rtlCol="0" anchor="t">
            <a:spAutoFit/>
          </a:bodyPr>
          <a:lstStyle/>
          <a:p>
            <a:pPr marL="0" lvl="0" indent="0" algn="ctr">
              <a:lnSpc>
                <a:spcPts val="7875"/>
              </a:lnSpc>
              <a:spcBef>
                <a:spcPct val="0"/>
              </a:spcBef>
            </a:pPr>
            <a:r>
              <a:rPr lang="en-US" sz="7500" u="none" strike="noStrike">
                <a:solidFill>
                  <a:srgbClr val="99E264"/>
                </a:solidFill>
                <a:latin typeface="Rajdhani Bold"/>
              </a:rPr>
              <a:t>AYLIK SİPARİŞ DAĞILIMI</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pic>
        <p:nvPicPr>
          <p:cNvPr id="3" name="Picture 3"/>
          <p:cNvPicPr>
            <a:picLocks noChangeAspect="1"/>
          </p:cNvPicPr>
          <p:nvPr/>
        </p:nvPicPr>
        <p:blipFill>
          <a:blip r:embed="rId4"/>
          <a:stretch>
            <a:fillRect/>
          </a:stretch>
        </p:blipFill>
        <p:spPr>
          <a:xfrm>
            <a:off x="-40222" y="1066408"/>
            <a:ext cx="18384871" cy="9723964"/>
          </a:xfrm>
          <a:prstGeom prst="rect">
            <a:avLst/>
          </a:prstGeom>
        </p:spPr>
      </p:pic>
      <p:grpSp>
        <p:nvGrpSpPr>
          <p:cNvPr id="4" name="Group 4"/>
          <p:cNvGrpSpPr/>
          <p:nvPr/>
        </p:nvGrpSpPr>
        <p:grpSpPr>
          <a:xfrm>
            <a:off x="12725255" y="9286875"/>
            <a:ext cx="5562745" cy="883757"/>
            <a:chOff x="0" y="0"/>
            <a:chExt cx="7416994" cy="1178342"/>
          </a:xfrm>
        </p:grpSpPr>
        <p:sp>
          <p:nvSpPr>
            <p:cNvPr id="5" name="TextBox 5"/>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6" name="Freeform 6"/>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sp>
        <p:nvSpPr>
          <p:cNvPr id="7" name="TextBox 7"/>
          <p:cNvSpPr txBox="1"/>
          <p:nvPr/>
        </p:nvSpPr>
        <p:spPr>
          <a:xfrm>
            <a:off x="1609725" y="300035"/>
            <a:ext cx="15202852" cy="1038229"/>
          </a:xfrm>
          <a:prstGeom prst="rect">
            <a:avLst/>
          </a:prstGeom>
        </p:spPr>
        <p:txBody>
          <a:bodyPr lIns="0" tIns="0" rIns="0" bIns="0" rtlCol="0" anchor="t">
            <a:spAutoFit/>
          </a:bodyPr>
          <a:lstStyle/>
          <a:p>
            <a:pPr marL="0" lvl="0" indent="0" algn="just">
              <a:lnSpc>
                <a:spcPts val="7875"/>
              </a:lnSpc>
              <a:spcBef>
                <a:spcPct val="0"/>
              </a:spcBef>
            </a:pPr>
            <a:r>
              <a:rPr lang="en-US" sz="7500">
                <a:solidFill>
                  <a:srgbClr val="99E264"/>
                </a:solidFill>
                <a:latin typeface="Rajdhani Bold"/>
              </a:rPr>
              <a:t>AYLIK TESLİM EDİLEN SİPARİŞ</a:t>
            </a:r>
            <a:r>
              <a:rPr lang="en-US" sz="7500" u="none" strike="noStrike">
                <a:solidFill>
                  <a:srgbClr val="99E264"/>
                </a:solidFill>
                <a:latin typeface="Rajdhani Bold"/>
              </a:rPr>
              <a:t> DAĞILIMI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501849" y="9258300"/>
            <a:ext cx="5562745" cy="883757"/>
            <a:chOff x="0" y="0"/>
            <a:chExt cx="7416994" cy="1178342"/>
          </a:xfrm>
        </p:grpSpPr>
        <p:sp>
          <p:nvSpPr>
            <p:cNvPr id="4" name="TextBox 4"/>
            <p:cNvSpPr txBox="1"/>
            <p:nvPr/>
          </p:nvSpPr>
          <p:spPr>
            <a:xfrm>
              <a:off x="0" y="463124"/>
              <a:ext cx="6038576" cy="278447"/>
            </a:xfrm>
            <a:prstGeom prst="rect">
              <a:avLst/>
            </a:prstGeom>
          </p:spPr>
          <p:txBody>
            <a:bodyPr lIns="0" tIns="0" rIns="0" bIns="0" rtlCol="0" anchor="t">
              <a:spAutoFit/>
            </a:bodyPr>
            <a:lstStyle/>
            <a:p>
              <a:pPr algn="r">
                <a:lnSpc>
                  <a:spcPts val="1745"/>
                </a:lnSpc>
              </a:pPr>
              <a:r>
                <a:rPr lang="en-US" sz="1246"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6"/>
          <p:cNvPicPr>
            <a:picLocks noChangeAspect="1"/>
          </p:cNvPicPr>
          <p:nvPr/>
        </p:nvPicPr>
        <p:blipFill>
          <a:blip r:embed="rId6"/>
          <a:stretch>
            <a:fillRect/>
          </a:stretch>
        </p:blipFill>
        <p:spPr>
          <a:xfrm>
            <a:off x="-58432" y="1062555"/>
            <a:ext cx="18404863" cy="9346001"/>
          </a:xfrm>
          <a:prstGeom prst="rect">
            <a:avLst/>
          </a:prstGeom>
        </p:spPr>
      </p:pic>
      <p:sp>
        <p:nvSpPr>
          <p:cNvPr id="7" name="TextBox 7"/>
          <p:cNvSpPr txBox="1"/>
          <p:nvPr/>
        </p:nvSpPr>
        <p:spPr>
          <a:xfrm>
            <a:off x="1475307" y="300035"/>
            <a:ext cx="15783993" cy="1048364"/>
          </a:xfrm>
          <a:prstGeom prst="rect">
            <a:avLst/>
          </a:prstGeom>
        </p:spPr>
        <p:txBody>
          <a:bodyPr lIns="0" tIns="0" rIns="0" bIns="0" rtlCol="0" anchor="t">
            <a:spAutoFit/>
          </a:bodyPr>
          <a:lstStyle/>
          <a:p>
            <a:pPr marL="0" lvl="0" indent="0" algn="r">
              <a:lnSpc>
                <a:spcPts val="7875"/>
              </a:lnSpc>
              <a:spcBef>
                <a:spcPct val="0"/>
              </a:spcBef>
            </a:pPr>
            <a:r>
              <a:rPr lang="en-US" sz="7500" dirty="0">
                <a:solidFill>
                  <a:srgbClr val="99E264"/>
                </a:solidFill>
                <a:latin typeface="Rajdhani Bold"/>
              </a:rPr>
              <a:t>TOPLAM S</a:t>
            </a:r>
            <a:r>
              <a:rPr lang="tr-TR" sz="7500" dirty="0">
                <a:solidFill>
                  <a:srgbClr val="99E264"/>
                </a:solidFill>
                <a:latin typeface="Rajdhani Bold"/>
              </a:rPr>
              <a:t>İ</a:t>
            </a:r>
            <a:r>
              <a:rPr lang="en-US" sz="7500" dirty="0">
                <a:solidFill>
                  <a:srgbClr val="99E264"/>
                </a:solidFill>
                <a:latin typeface="Rajdhani Bold"/>
              </a:rPr>
              <a:t>PAR</a:t>
            </a:r>
            <a:r>
              <a:rPr lang="tr-TR" sz="7500" dirty="0">
                <a:solidFill>
                  <a:srgbClr val="99E264"/>
                </a:solidFill>
                <a:latin typeface="Rajdhani Bold"/>
              </a:rPr>
              <a:t>İ</a:t>
            </a:r>
            <a:r>
              <a:rPr lang="en-US" sz="7500" dirty="0">
                <a:solidFill>
                  <a:srgbClr val="99E264"/>
                </a:solidFill>
                <a:latin typeface="Rajdhani Bold"/>
              </a:rPr>
              <a:t>Ş-TESL</a:t>
            </a:r>
            <a:r>
              <a:rPr lang="tr-TR" sz="7500" dirty="0">
                <a:solidFill>
                  <a:srgbClr val="99E264"/>
                </a:solidFill>
                <a:latin typeface="Rajdhani Bold"/>
              </a:rPr>
              <a:t>İ</a:t>
            </a:r>
            <a:r>
              <a:rPr lang="en-US" sz="7500" dirty="0">
                <a:solidFill>
                  <a:srgbClr val="99E264"/>
                </a:solidFill>
                <a:latin typeface="Rajdhani Bold"/>
              </a:rPr>
              <a:t>M ED</a:t>
            </a:r>
            <a:r>
              <a:rPr lang="tr-TR" sz="7500" dirty="0">
                <a:solidFill>
                  <a:srgbClr val="99E264"/>
                </a:solidFill>
                <a:latin typeface="Rajdhani Bold"/>
              </a:rPr>
              <a:t>İ</a:t>
            </a:r>
            <a:r>
              <a:rPr lang="en-US" sz="7500" dirty="0">
                <a:solidFill>
                  <a:srgbClr val="99E264"/>
                </a:solidFill>
                <a:latin typeface="Rajdhani Bold"/>
              </a:rPr>
              <a:t>LEN S</a:t>
            </a:r>
            <a:r>
              <a:rPr lang="tr-TR" sz="7500" dirty="0">
                <a:solidFill>
                  <a:srgbClr val="99E264"/>
                </a:solidFill>
                <a:latin typeface="Rajdhani Bold"/>
              </a:rPr>
              <a:t>İ</a:t>
            </a:r>
            <a:r>
              <a:rPr lang="en-US" sz="7500" dirty="0">
                <a:solidFill>
                  <a:srgbClr val="99E264"/>
                </a:solidFill>
                <a:latin typeface="Rajdhani Bold"/>
              </a:rPr>
              <a:t>PARIŞ</a:t>
            </a:r>
          </a:p>
        </p:txBody>
      </p:sp>
      <p:grpSp>
        <p:nvGrpSpPr>
          <p:cNvPr id="8" name="Group 8"/>
          <p:cNvGrpSpPr/>
          <p:nvPr/>
        </p:nvGrpSpPr>
        <p:grpSpPr>
          <a:xfrm>
            <a:off x="4547808" y="9278853"/>
            <a:ext cx="3255573" cy="493162"/>
            <a:chOff x="0" y="0"/>
            <a:chExt cx="857435" cy="129886"/>
          </a:xfrm>
        </p:grpSpPr>
        <p:sp>
          <p:nvSpPr>
            <p:cNvPr id="9" name="Freeform 9"/>
            <p:cNvSpPr/>
            <p:nvPr/>
          </p:nvSpPr>
          <p:spPr>
            <a:xfrm>
              <a:off x="0" y="0"/>
              <a:ext cx="857435" cy="129886"/>
            </a:xfrm>
            <a:custGeom>
              <a:avLst/>
              <a:gdLst/>
              <a:ahLst/>
              <a:cxnLst/>
              <a:rect l="l" t="t" r="r" b="b"/>
              <a:pathLst>
                <a:path w="857435" h="129886">
                  <a:moveTo>
                    <a:pt x="64943" y="0"/>
                  </a:moveTo>
                  <a:lnTo>
                    <a:pt x="792492" y="0"/>
                  </a:lnTo>
                  <a:cubicBezTo>
                    <a:pt x="828359" y="0"/>
                    <a:pt x="857435" y="29076"/>
                    <a:pt x="857435" y="64943"/>
                  </a:cubicBezTo>
                  <a:lnTo>
                    <a:pt x="857435" y="64943"/>
                  </a:lnTo>
                  <a:cubicBezTo>
                    <a:pt x="857435" y="82167"/>
                    <a:pt x="850593" y="98686"/>
                    <a:pt x="838413" y="110865"/>
                  </a:cubicBezTo>
                  <a:cubicBezTo>
                    <a:pt x="826234" y="123044"/>
                    <a:pt x="809716" y="129886"/>
                    <a:pt x="792492" y="129886"/>
                  </a:cubicBezTo>
                  <a:lnTo>
                    <a:pt x="64943" y="129886"/>
                  </a:lnTo>
                  <a:cubicBezTo>
                    <a:pt x="47719" y="129886"/>
                    <a:pt x="31201" y="123044"/>
                    <a:pt x="19021" y="110865"/>
                  </a:cubicBezTo>
                  <a:cubicBezTo>
                    <a:pt x="6842" y="98686"/>
                    <a:pt x="0" y="82167"/>
                    <a:pt x="0" y="64943"/>
                  </a:cubicBezTo>
                  <a:lnTo>
                    <a:pt x="0" y="64943"/>
                  </a:lnTo>
                  <a:cubicBezTo>
                    <a:pt x="0" y="47719"/>
                    <a:pt x="6842" y="31201"/>
                    <a:pt x="19021" y="19021"/>
                  </a:cubicBezTo>
                  <a:cubicBezTo>
                    <a:pt x="31201" y="6842"/>
                    <a:pt x="47719" y="0"/>
                    <a:pt x="64943" y="0"/>
                  </a:cubicBezTo>
                  <a:close/>
                </a:path>
              </a:pathLst>
            </a:custGeom>
            <a:solidFill>
              <a:srgbClr val="70E08A"/>
            </a:solidFill>
          </p:spPr>
          <p:txBody>
            <a:bodyPr/>
            <a:lstStyle/>
            <a:p>
              <a:endParaRPr lang="en-US"/>
            </a:p>
          </p:txBody>
        </p:sp>
        <p:sp>
          <p:nvSpPr>
            <p:cNvPr id="10" name="TextBox 10"/>
            <p:cNvSpPr txBox="1"/>
            <p:nvPr/>
          </p:nvSpPr>
          <p:spPr>
            <a:xfrm>
              <a:off x="0" y="-38100"/>
              <a:ext cx="857435" cy="167986"/>
            </a:xfrm>
            <a:prstGeom prst="rect">
              <a:avLst/>
            </a:prstGeom>
          </p:spPr>
          <p:txBody>
            <a:bodyPr lIns="50800" tIns="50800" rIns="50800" bIns="50800" rtlCol="0" anchor="ctr"/>
            <a:lstStyle/>
            <a:p>
              <a:pPr marL="0" lvl="0" indent="0" algn="l">
                <a:lnSpc>
                  <a:spcPts val="2100"/>
                </a:lnSpc>
                <a:spcBef>
                  <a:spcPct val="0"/>
                </a:spcBef>
              </a:pPr>
              <a:endParaRPr/>
            </a:p>
          </p:txBody>
        </p:sp>
      </p:grpSp>
      <p:sp>
        <p:nvSpPr>
          <p:cNvPr id="11" name="TextBox 11"/>
          <p:cNvSpPr txBox="1"/>
          <p:nvPr/>
        </p:nvSpPr>
        <p:spPr>
          <a:xfrm>
            <a:off x="5327453" y="9336450"/>
            <a:ext cx="1696284" cy="363728"/>
          </a:xfrm>
          <a:prstGeom prst="rect">
            <a:avLst/>
          </a:prstGeom>
        </p:spPr>
        <p:txBody>
          <a:bodyPr lIns="0" tIns="0" rIns="0" bIns="0" rtlCol="0" anchor="t">
            <a:spAutoFit/>
          </a:bodyPr>
          <a:lstStyle/>
          <a:p>
            <a:pPr algn="ctr">
              <a:lnSpc>
                <a:spcPts val="3052"/>
              </a:lnSpc>
            </a:pPr>
            <a:r>
              <a:rPr lang="en-US" sz="2180">
                <a:solidFill>
                  <a:srgbClr val="000000"/>
                </a:solidFill>
                <a:latin typeface="Rajdhani Bold"/>
              </a:rPr>
              <a:t>Toplam Sipariş</a:t>
            </a:r>
          </a:p>
        </p:txBody>
      </p:sp>
      <p:grpSp>
        <p:nvGrpSpPr>
          <p:cNvPr id="12" name="Group 12"/>
          <p:cNvGrpSpPr/>
          <p:nvPr/>
        </p:nvGrpSpPr>
        <p:grpSpPr>
          <a:xfrm>
            <a:off x="10498071" y="9290783"/>
            <a:ext cx="3255573" cy="493162"/>
            <a:chOff x="0" y="0"/>
            <a:chExt cx="857435" cy="129886"/>
          </a:xfrm>
        </p:grpSpPr>
        <p:sp>
          <p:nvSpPr>
            <p:cNvPr id="13" name="Freeform 13"/>
            <p:cNvSpPr/>
            <p:nvPr/>
          </p:nvSpPr>
          <p:spPr>
            <a:xfrm>
              <a:off x="0" y="0"/>
              <a:ext cx="857435" cy="129886"/>
            </a:xfrm>
            <a:custGeom>
              <a:avLst/>
              <a:gdLst/>
              <a:ahLst/>
              <a:cxnLst/>
              <a:rect l="l" t="t" r="r" b="b"/>
              <a:pathLst>
                <a:path w="857435" h="129886">
                  <a:moveTo>
                    <a:pt x="64943" y="0"/>
                  </a:moveTo>
                  <a:lnTo>
                    <a:pt x="792492" y="0"/>
                  </a:lnTo>
                  <a:cubicBezTo>
                    <a:pt x="828359" y="0"/>
                    <a:pt x="857435" y="29076"/>
                    <a:pt x="857435" y="64943"/>
                  </a:cubicBezTo>
                  <a:lnTo>
                    <a:pt x="857435" y="64943"/>
                  </a:lnTo>
                  <a:cubicBezTo>
                    <a:pt x="857435" y="82167"/>
                    <a:pt x="850593" y="98686"/>
                    <a:pt x="838413" y="110865"/>
                  </a:cubicBezTo>
                  <a:cubicBezTo>
                    <a:pt x="826234" y="123044"/>
                    <a:pt x="809716" y="129886"/>
                    <a:pt x="792492" y="129886"/>
                  </a:cubicBezTo>
                  <a:lnTo>
                    <a:pt x="64943" y="129886"/>
                  </a:lnTo>
                  <a:cubicBezTo>
                    <a:pt x="47719" y="129886"/>
                    <a:pt x="31201" y="123044"/>
                    <a:pt x="19021" y="110865"/>
                  </a:cubicBezTo>
                  <a:cubicBezTo>
                    <a:pt x="6842" y="98686"/>
                    <a:pt x="0" y="82167"/>
                    <a:pt x="0" y="64943"/>
                  </a:cubicBezTo>
                  <a:lnTo>
                    <a:pt x="0" y="64943"/>
                  </a:lnTo>
                  <a:cubicBezTo>
                    <a:pt x="0" y="47719"/>
                    <a:pt x="6842" y="31201"/>
                    <a:pt x="19021" y="19021"/>
                  </a:cubicBezTo>
                  <a:cubicBezTo>
                    <a:pt x="31201" y="6842"/>
                    <a:pt x="47719" y="0"/>
                    <a:pt x="64943" y="0"/>
                  </a:cubicBezTo>
                  <a:close/>
                </a:path>
              </a:pathLst>
            </a:custGeom>
            <a:solidFill>
              <a:srgbClr val="FF9900"/>
            </a:solidFill>
          </p:spPr>
          <p:txBody>
            <a:bodyPr/>
            <a:lstStyle/>
            <a:p>
              <a:endParaRPr lang="en-US"/>
            </a:p>
          </p:txBody>
        </p:sp>
        <p:sp>
          <p:nvSpPr>
            <p:cNvPr id="14" name="TextBox 14"/>
            <p:cNvSpPr txBox="1"/>
            <p:nvPr/>
          </p:nvSpPr>
          <p:spPr>
            <a:xfrm>
              <a:off x="0" y="-38100"/>
              <a:ext cx="857435" cy="167986"/>
            </a:xfrm>
            <a:prstGeom prst="rect">
              <a:avLst/>
            </a:prstGeom>
          </p:spPr>
          <p:txBody>
            <a:bodyPr lIns="50800" tIns="50800" rIns="50800" bIns="50800" rtlCol="0" anchor="ctr"/>
            <a:lstStyle/>
            <a:p>
              <a:pPr marL="0" lvl="0" indent="0" algn="l">
                <a:lnSpc>
                  <a:spcPts val="2100"/>
                </a:lnSpc>
                <a:spcBef>
                  <a:spcPct val="0"/>
                </a:spcBef>
              </a:pPr>
              <a:endParaRPr/>
            </a:p>
          </p:txBody>
        </p:sp>
      </p:grpSp>
      <p:sp>
        <p:nvSpPr>
          <p:cNvPr id="15" name="TextBox 15"/>
          <p:cNvSpPr txBox="1"/>
          <p:nvPr/>
        </p:nvSpPr>
        <p:spPr>
          <a:xfrm>
            <a:off x="10952571" y="9322903"/>
            <a:ext cx="2346573" cy="363815"/>
          </a:xfrm>
          <a:prstGeom prst="rect">
            <a:avLst/>
          </a:prstGeom>
        </p:spPr>
        <p:txBody>
          <a:bodyPr lIns="0" tIns="0" rIns="0" bIns="0" rtlCol="0" anchor="t">
            <a:spAutoFit/>
          </a:bodyPr>
          <a:lstStyle/>
          <a:p>
            <a:pPr algn="ctr">
              <a:lnSpc>
                <a:spcPts val="3047"/>
              </a:lnSpc>
            </a:pPr>
            <a:r>
              <a:rPr lang="en-US" sz="2176">
                <a:solidFill>
                  <a:srgbClr val="000000"/>
                </a:solidFill>
                <a:latin typeface="Rajdhani Bold"/>
              </a:rPr>
              <a:t>Teslim Edilen Sipariş</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1475423" y="290510"/>
            <a:ext cx="15337155"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AYLIK GÖNDERİLEN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7"/>
            <a:ext cx="18404586" cy="98833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1475422" y="300035"/>
            <a:ext cx="15337155"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AYLIK İPTAL EDİLEN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611" r="-4611"/>
            </a:stretch>
          </a:blipFill>
        </p:spPr>
        <p:txBody>
          <a:bodyPr/>
          <a:lstStyle/>
          <a:p>
            <a:endParaRPr lang="en-US"/>
          </a:p>
        </p:txBody>
      </p:sp>
      <p:grpSp>
        <p:nvGrpSpPr>
          <p:cNvPr id="3" name="Group 3"/>
          <p:cNvGrpSpPr/>
          <p:nvPr/>
        </p:nvGrpSpPr>
        <p:grpSpPr>
          <a:xfrm>
            <a:off x="12725255" y="9286875"/>
            <a:ext cx="5562745" cy="883757"/>
            <a:chOff x="0" y="0"/>
            <a:chExt cx="7416994" cy="1178342"/>
          </a:xfrm>
        </p:grpSpPr>
        <p:sp>
          <p:nvSpPr>
            <p:cNvPr id="4" name="TextBox 4"/>
            <p:cNvSpPr txBox="1"/>
            <p:nvPr/>
          </p:nvSpPr>
          <p:spPr>
            <a:xfrm>
              <a:off x="0" y="478999"/>
              <a:ext cx="6038576" cy="262573"/>
            </a:xfrm>
            <a:prstGeom prst="rect">
              <a:avLst/>
            </a:prstGeom>
          </p:spPr>
          <p:txBody>
            <a:bodyPr lIns="0" tIns="0" rIns="0" bIns="0" rtlCol="0" anchor="t">
              <a:spAutoFit/>
            </a:bodyPr>
            <a:lstStyle/>
            <a:p>
              <a:pPr marL="0" lvl="0" indent="0" algn="r">
                <a:lnSpc>
                  <a:spcPts val="1745"/>
                </a:lnSpc>
                <a:spcBef>
                  <a:spcPct val="0"/>
                </a:spcBef>
              </a:pPr>
              <a:r>
                <a:rPr lang="en-US" sz="1246" u="none" strike="noStrike" spc="249">
                  <a:solidFill>
                    <a:srgbClr val="99E264"/>
                  </a:solidFill>
                  <a:latin typeface="Open Sans Bold"/>
                </a:rPr>
                <a:t>KODLASAM • 2024</a:t>
              </a:r>
            </a:p>
          </p:txBody>
        </p:sp>
        <p:sp>
          <p:nvSpPr>
            <p:cNvPr id="5" name="Freeform 5"/>
            <p:cNvSpPr/>
            <p:nvPr/>
          </p:nvSpPr>
          <p:spPr>
            <a:xfrm rot="-5400000">
              <a:off x="6317208" y="78556"/>
              <a:ext cx="1178342" cy="1021230"/>
            </a:xfrm>
            <a:custGeom>
              <a:avLst/>
              <a:gdLst/>
              <a:ahLst/>
              <a:cxnLst/>
              <a:rect l="l" t="t" r="r" b="b"/>
              <a:pathLst>
                <a:path w="1178342" h="1021230">
                  <a:moveTo>
                    <a:pt x="0" y="0"/>
                  </a:moveTo>
                  <a:lnTo>
                    <a:pt x="1178342" y="0"/>
                  </a:lnTo>
                  <a:lnTo>
                    <a:pt x="1178342" y="1021230"/>
                  </a:lnTo>
                  <a:lnTo>
                    <a:pt x="0" y="10212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sp>
        <p:nvSpPr>
          <p:cNvPr id="6" name="TextBox 6"/>
          <p:cNvSpPr txBox="1"/>
          <p:nvPr/>
        </p:nvSpPr>
        <p:spPr>
          <a:xfrm>
            <a:off x="1475423" y="300035"/>
            <a:ext cx="15590926" cy="1038229"/>
          </a:xfrm>
          <a:prstGeom prst="rect">
            <a:avLst/>
          </a:prstGeom>
        </p:spPr>
        <p:txBody>
          <a:bodyPr lIns="0" tIns="0" rIns="0" bIns="0" rtlCol="0" anchor="t">
            <a:spAutoFit/>
          </a:bodyPr>
          <a:lstStyle/>
          <a:p>
            <a:pPr marL="0" lvl="0" indent="0" algn="ctr">
              <a:lnSpc>
                <a:spcPts val="7875"/>
              </a:lnSpc>
              <a:spcBef>
                <a:spcPct val="0"/>
              </a:spcBef>
            </a:pPr>
            <a:r>
              <a:rPr lang="en-US" sz="7500">
                <a:solidFill>
                  <a:srgbClr val="99E264"/>
                </a:solidFill>
                <a:latin typeface="Rajdhani Bold"/>
              </a:rPr>
              <a:t>AYLIK ULAŞILAMAYAN SİPARİŞ</a:t>
            </a:r>
            <a:r>
              <a:rPr lang="en-US" sz="7500" u="none" strike="noStrike">
                <a:solidFill>
                  <a:srgbClr val="99E264"/>
                </a:solidFill>
                <a:latin typeface="Rajdhani Bold"/>
              </a:rPr>
              <a:t> DAĞILIMI</a:t>
            </a:r>
          </a:p>
        </p:txBody>
      </p:sp>
      <p:pic>
        <p:nvPicPr>
          <p:cNvPr id="7" name="Picture 7"/>
          <p:cNvPicPr>
            <a:picLocks noChangeAspect="1"/>
          </p:cNvPicPr>
          <p:nvPr/>
        </p:nvPicPr>
        <p:blipFill>
          <a:blip r:embed="rId6"/>
          <a:stretch>
            <a:fillRect/>
          </a:stretch>
        </p:blipFill>
        <p:spPr>
          <a:xfrm>
            <a:off x="-58293" y="1077086"/>
            <a:ext cx="18404586" cy="97149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2506</Words>
  <Application>Microsoft Office PowerPoint</Application>
  <PresentationFormat>Custom</PresentationFormat>
  <Paragraphs>325</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Rajdhani Bold</vt:lpstr>
      <vt:lpstr>Open Sans Bold</vt:lpstr>
      <vt:lpstr>Calibri</vt:lpstr>
      <vt:lpstr>Lexend Deca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Erhan ALASAR SQL CASE SUNUM</dc:title>
  <cp:lastModifiedBy>Erhan Alasar</cp:lastModifiedBy>
  <cp:revision>3</cp:revision>
  <dcterms:created xsi:type="dcterms:W3CDTF">2006-08-16T00:00:00Z</dcterms:created>
  <dcterms:modified xsi:type="dcterms:W3CDTF">2024-02-06T10:07:25Z</dcterms:modified>
  <dc:identifier>DAF65LpN6ug</dc:identifier>
</cp:coreProperties>
</file>